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48"/>
  </p:notesMasterIdLst>
  <p:handoutMasterIdLst>
    <p:handoutMasterId r:id="rId49"/>
  </p:handoutMasterIdLst>
  <p:sldIdLst>
    <p:sldId id="394" r:id="rId3"/>
    <p:sldId id="506" r:id="rId4"/>
    <p:sldId id="537" r:id="rId5"/>
    <p:sldId id="538" r:id="rId6"/>
    <p:sldId id="539" r:id="rId7"/>
    <p:sldId id="540" r:id="rId8"/>
    <p:sldId id="541" r:id="rId9"/>
    <p:sldId id="542" r:id="rId10"/>
    <p:sldId id="575" r:id="rId11"/>
    <p:sldId id="543" r:id="rId12"/>
    <p:sldId id="544" r:id="rId13"/>
    <p:sldId id="545" r:id="rId14"/>
    <p:sldId id="546" r:id="rId15"/>
    <p:sldId id="547" r:id="rId16"/>
    <p:sldId id="548" r:id="rId17"/>
    <p:sldId id="549" r:id="rId18"/>
    <p:sldId id="550" r:id="rId19"/>
    <p:sldId id="551" r:id="rId20"/>
    <p:sldId id="553" r:id="rId21"/>
    <p:sldId id="554" r:id="rId22"/>
    <p:sldId id="555" r:id="rId23"/>
    <p:sldId id="556" r:id="rId24"/>
    <p:sldId id="557" r:id="rId25"/>
    <p:sldId id="558" r:id="rId26"/>
    <p:sldId id="559" r:id="rId27"/>
    <p:sldId id="569" r:id="rId28"/>
    <p:sldId id="570" r:id="rId29"/>
    <p:sldId id="571" r:id="rId30"/>
    <p:sldId id="572" r:id="rId31"/>
    <p:sldId id="573" r:id="rId32"/>
    <p:sldId id="574" r:id="rId33"/>
    <p:sldId id="560" r:id="rId34"/>
    <p:sldId id="561" r:id="rId35"/>
    <p:sldId id="562" r:id="rId36"/>
    <p:sldId id="563" r:id="rId37"/>
    <p:sldId id="564" r:id="rId38"/>
    <p:sldId id="565" r:id="rId39"/>
    <p:sldId id="566" r:id="rId40"/>
    <p:sldId id="567" r:id="rId41"/>
    <p:sldId id="568" r:id="rId42"/>
    <p:sldId id="576" r:id="rId43"/>
    <p:sldId id="577" r:id="rId44"/>
    <p:sldId id="578" r:id="rId45"/>
    <p:sldId id="579" r:id="rId46"/>
    <p:sldId id="580" r:id="rId4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663802"/>
    <a:srgbClr val="FB816D"/>
    <a:srgbClr val="663606"/>
    <a:srgbClr val="FB81B6"/>
    <a:srgbClr val="F9F0AB"/>
    <a:srgbClr val="F9E6AB"/>
    <a:srgbClr val="F9FAAB"/>
    <a:srgbClr val="767691"/>
    <a:srgbClr val="7676AA"/>
    <a:srgbClr val="603A14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15" autoAdjust="0"/>
    <p:restoredTop sz="86446" autoAdjust="0"/>
  </p:normalViewPr>
  <p:slideViewPr>
    <p:cSldViewPr>
      <p:cViewPr varScale="1">
        <p:scale>
          <a:sx n="88" d="100"/>
          <a:sy n="88" d="100"/>
        </p:scale>
        <p:origin x="450" y="96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110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7/27/2015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jpeg>
</file>

<file path=ppt/media/image20.gif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gif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7/27/2015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888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676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4605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581858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0414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© Software University Foundation – </a:t>
            </a:r>
            <a:r>
              <a:rPr lang="en-US" u="sng" dirty="0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dirty="0" smtClean="0">
              <a:solidFill>
                <a:prstClr val="black"/>
              </a:solidFill>
            </a:endParaRPr>
          </a:p>
          <a:p>
            <a:r>
              <a:rPr lang="en-US" dirty="0" smtClean="0">
                <a:solidFill>
                  <a:prstClr val="black"/>
                </a:solidFill>
              </a:rPr>
              <a:t>This work is licensed under the </a:t>
            </a:r>
            <a:r>
              <a:rPr lang="en-US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noProof="1" smtClean="0">
                <a:solidFill>
                  <a:prstClr val="black"/>
                </a:solidFill>
              </a:rPr>
              <a:t> </a:t>
            </a:r>
            <a:r>
              <a:rPr lang="en-US" dirty="0" smtClean="0">
                <a:solidFill>
                  <a:prstClr val="black"/>
                </a:solidFill>
              </a:rPr>
              <a:t>license.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2752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© Software University Foundation – </a:t>
            </a:r>
            <a:r>
              <a:rPr lang="en-US" u="sng" dirty="0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dirty="0" smtClean="0">
              <a:solidFill>
                <a:prstClr val="black"/>
              </a:solidFill>
            </a:endParaRPr>
          </a:p>
          <a:p>
            <a:r>
              <a:rPr lang="en-US" dirty="0" smtClean="0">
                <a:solidFill>
                  <a:prstClr val="black"/>
                </a:solidFill>
              </a:rPr>
              <a:t>This work is licensed under the </a:t>
            </a:r>
            <a:r>
              <a:rPr lang="en-US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noProof="1" smtClean="0">
                <a:solidFill>
                  <a:prstClr val="black"/>
                </a:solidFill>
              </a:rPr>
              <a:t> </a:t>
            </a:r>
            <a:r>
              <a:rPr lang="en-US" dirty="0" smtClean="0">
                <a:solidFill>
                  <a:prstClr val="black"/>
                </a:solidFill>
              </a:rPr>
              <a:t>license.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71706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© Software University Foundation – </a:t>
            </a:r>
            <a:r>
              <a:rPr lang="en-US" u="sng" dirty="0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dirty="0" smtClean="0">
              <a:solidFill>
                <a:prstClr val="black"/>
              </a:solidFill>
            </a:endParaRPr>
          </a:p>
          <a:p>
            <a:r>
              <a:rPr lang="en-US" dirty="0" smtClean="0">
                <a:solidFill>
                  <a:prstClr val="black"/>
                </a:solidFill>
              </a:rPr>
              <a:t>This work is licensed under the </a:t>
            </a:r>
            <a:r>
              <a:rPr lang="en-US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noProof="1" smtClean="0">
                <a:solidFill>
                  <a:prstClr val="black"/>
                </a:solidFill>
              </a:rPr>
              <a:t> </a:t>
            </a:r>
            <a:r>
              <a:rPr lang="en-US" dirty="0" smtClean="0">
                <a:solidFill>
                  <a:prstClr val="black"/>
                </a:solidFill>
              </a:rPr>
              <a:t>license.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1476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90D911-83BB-42CC-8AFC-D48971E1F1AD}" type="datetime1">
              <a:rPr lang="en-US" smtClean="0"/>
              <a:t>7/27/2015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 smtClean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60721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F45A8-6B72-4351-9373-B56B42FEC9F1}" type="datetime1">
              <a:rPr lang="en-US" smtClean="0"/>
              <a:t>7/27/2015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://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stackoverflow.com/questions/184618/what-is-the-best-comment-in-source-code-you-have-ever-encountered?answertab=votes#tab-top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btech.com/" TargetMode="External"/><Relationship Id="rId13" Type="http://schemas.openxmlformats.org/officeDocument/2006/relationships/image" Target="../media/image38.png"/><Relationship Id="rId18" Type="http://schemas.openxmlformats.org/officeDocument/2006/relationships/hyperlink" Target="http://www.luxoft.com/bulgaria/" TargetMode="External"/><Relationship Id="rId3" Type="http://schemas.openxmlformats.org/officeDocument/2006/relationships/hyperlink" Target="http://softuni.org/courses/high-quality-code" TargetMode="External"/><Relationship Id="rId21" Type="http://schemas.openxmlformats.org/officeDocument/2006/relationships/image" Target="../media/image42.png"/><Relationship Id="rId7" Type="http://schemas.openxmlformats.org/officeDocument/2006/relationships/image" Target="../media/image35.png"/><Relationship Id="rId12" Type="http://schemas.openxmlformats.org/officeDocument/2006/relationships/hyperlink" Target="http://smartit.bg/" TargetMode="External"/><Relationship Id="rId17" Type="http://schemas.openxmlformats.org/officeDocument/2006/relationships/image" Target="../media/image40.png"/><Relationship Id="rId2" Type="http://schemas.openxmlformats.org/officeDocument/2006/relationships/notesSlide" Target="../notesSlides/notesSlide7.xml"/><Relationship Id="rId16" Type="http://schemas.openxmlformats.org/officeDocument/2006/relationships/hyperlink" Target="http://www.superhosting.bg/" TargetMode="External"/><Relationship Id="rId20" Type="http://schemas.openxmlformats.org/officeDocument/2006/relationships/hyperlink" Target="http://www.indeavr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37.png"/><Relationship Id="rId5" Type="http://schemas.openxmlformats.org/officeDocument/2006/relationships/image" Target="../media/image34.jpeg"/><Relationship Id="rId15" Type="http://schemas.openxmlformats.org/officeDocument/2006/relationships/image" Target="../media/image39.png"/><Relationship Id="rId10" Type="http://schemas.openxmlformats.org/officeDocument/2006/relationships/hyperlink" Target="http://komfo.com/" TargetMode="External"/><Relationship Id="rId19" Type="http://schemas.openxmlformats.org/officeDocument/2006/relationships/image" Target="../media/image41.png"/><Relationship Id="rId4" Type="http://schemas.openxmlformats.org/officeDocument/2006/relationships/hyperlink" Target="http://www.vivacom.bg/" TargetMode="External"/><Relationship Id="rId9" Type="http://schemas.openxmlformats.org/officeDocument/2006/relationships/image" Target="../media/image36.png"/><Relationship Id="rId14" Type="http://schemas.openxmlformats.org/officeDocument/2006/relationships/hyperlink" Target="http://www.softwaregroup-bg.com/" TargetMode="Externa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://creativecommons.org/licenses/by-nc-sa/3.0/deed.en_US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s://telerikacademy.com/Courses/Courses/Details/81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sa/4.0/" TargetMode="External"/><Relationship Id="rId5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43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13" Type="http://schemas.openxmlformats.org/officeDocument/2006/relationships/image" Target="../media/image47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4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45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4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79813" y="609600"/>
            <a:ext cx="7772400" cy="18288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 dirty="0"/>
              <a:t>Refactoring: Improving the Quality of Existing Code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79812" y="2499481"/>
            <a:ext cx="7848599" cy="1184623"/>
          </a:xfrm>
        </p:spPr>
        <p:txBody>
          <a:bodyPr>
            <a:noAutofit/>
          </a:bodyPr>
          <a:lstStyle/>
          <a:p>
            <a:r>
              <a:rPr lang="en-US" sz="3600" dirty="0"/>
              <a:t>When and How to Refactor? Refactoring Patterns</a:t>
            </a:r>
          </a:p>
        </p:txBody>
      </p:sp>
      <p:pic>
        <p:nvPicPr>
          <p:cNvPr id="102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887144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2" descr="http://blogs.perpetuumsoft.com/wp-content/uploads/2011/08/refactoring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51531" y="4077491"/>
            <a:ext cx="3799093" cy="2170909"/>
          </a:xfrm>
          <a:prstGeom prst="roundRect">
            <a:avLst>
              <a:gd name="adj" fmla="val 1423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343400"/>
            <a:ext cx="3187613" cy="525135"/>
          </a:xfrm>
        </p:spPr>
        <p:txBody>
          <a:bodyPr/>
          <a:lstStyle/>
          <a:p>
            <a:r>
              <a:rPr lang="en-US" dirty="0" smtClean="0"/>
              <a:t>SoftUni Team</a:t>
            </a:r>
            <a:endParaRPr lang="en-US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813299"/>
            <a:ext cx="3187614" cy="444343"/>
          </a:xfrm>
        </p:spPr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257800"/>
            <a:ext cx="3187613" cy="363552"/>
          </a:xfrm>
        </p:spPr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598962"/>
            <a:ext cx="3187613" cy="331235"/>
          </a:xfrm>
        </p:spPr>
        <p:txBody>
          <a:bodyPr/>
          <a:lstStyle/>
          <a:p>
            <a:r>
              <a:rPr lang="en-US" dirty="0">
                <a:hlinkClick r:id="rId7"/>
              </a:rPr>
              <a:t>http://</a:t>
            </a:r>
            <a:r>
              <a:rPr lang="en-US" dirty="0" smtClean="0">
                <a:hlinkClick r:id="rId7"/>
              </a:rPr>
              <a:t>softuni.bg</a:t>
            </a:r>
            <a:endParaRPr lang="en-US" dirty="0"/>
          </a:p>
        </p:txBody>
      </p:sp>
      <p:pic>
        <p:nvPicPr>
          <p:cNvPr id="12" name="Picture 11" descr="http://softuni.bg" title="SoftUni Code Wizard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90286" y="3830714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4939786" y="3668143"/>
            <a:ext cx="1869422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High-Quality</a:t>
            </a:r>
            <a:b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Code</a:t>
            </a:r>
            <a:endParaRPr lang="en-US" b="1" spc="50" dirty="0">
              <a:ln w="9525" cmpd="sng">
                <a:solidFill>
                  <a:srgbClr val="FFA72A"/>
                </a:solidFill>
                <a:prstDash val="solid"/>
              </a:ln>
              <a:solidFill>
                <a:srgbClr val="FFF0D9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812589" y="5257800"/>
            <a:ext cx="10563648" cy="820600"/>
          </a:xfrm>
        </p:spPr>
        <p:txBody>
          <a:bodyPr/>
          <a:lstStyle/>
          <a:p>
            <a:r>
              <a:rPr lang="en-US" dirty="0" smtClean="0"/>
              <a:t>Code Smells</a:t>
            </a:r>
            <a:endParaRPr lang="en-US" dirty="0"/>
          </a:p>
        </p:txBody>
      </p:sp>
      <p:pic>
        <p:nvPicPr>
          <p:cNvPr id="7" name="Picture 2" descr="http://cdn.slidesharecdn.com/ss_thumbnails/code-smells-130917082754-phpapp01-thumbnail-4.jpg?cb=137942476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014" y="1238250"/>
            <a:ext cx="6400798" cy="37147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945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Code smells</a:t>
            </a:r>
            <a:r>
              <a:rPr lang="en-US" dirty="0" smtClean="0"/>
              <a:t> == certain </a:t>
            </a:r>
            <a:r>
              <a:rPr lang="en-US" dirty="0"/>
              <a:t>structures in the code that </a:t>
            </a:r>
            <a:r>
              <a:rPr lang="en-US" dirty="0" smtClean="0"/>
              <a:t>suggest the possibility of refactoring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Types of code smells:</a:t>
            </a:r>
          </a:p>
          <a:p>
            <a:pPr lvl="2"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The bloaters</a:t>
            </a:r>
          </a:p>
          <a:p>
            <a:pPr lvl="2"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The obfuscators</a:t>
            </a:r>
          </a:p>
          <a:p>
            <a:pPr lvl="2"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Object-oriented abusers</a:t>
            </a:r>
          </a:p>
          <a:p>
            <a:pPr lvl="2"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Change preventers</a:t>
            </a:r>
          </a:p>
          <a:p>
            <a:pPr lvl="2">
              <a:lnSpc>
                <a:spcPct val="110000"/>
              </a:lnSpc>
            </a:pP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Dispensables</a:t>
            </a:r>
          </a:p>
          <a:p>
            <a:pPr lvl="2"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The couplers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Smells</a:t>
            </a:r>
            <a:endParaRPr lang="en-US" dirty="0"/>
          </a:p>
        </p:txBody>
      </p:sp>
      <p:pic>
        <p:nvPicPr>
          <p:cNvPr id="7" name="Picture 2" descr="http://us.123rf.com/400wm/400/400/dragon_fang/dragon_fang0909/dragon_fang090900066/5582009-a-young-man-holding-his-nose-because-of-a-bad-smell-isolated-against-a-white-backgroun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9812" y="2590800"/>
            <a:ext cx="2887018" cy="3265025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6569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Long method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Small methods are always better (easy naming, understanding, less duplicate code)</a:t>
            </a:r>
          </a:p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Large class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Too many instance variables or methods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Violating "Single Responsibility" principle</a:t>
            </a:r>
          </a:p>
          <a:p>
            <a:pPr>
              <a:lnSpc>
                <a:spcPct val="100000"/>
              </a:lnSpc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Primitive obsession </a:t>
            </a:r>
            <a:r>
              <a:rPr lang="en-US" sz="3200" dirty="0" smtClean="0"/>
              <a:t>(overused primitives)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Over-use of primitive values, instead of better abstraction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Can be extracted in separate class with encapsulated validation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</a:t>
            </a:r>
            <a:r>
              <a:rPr lang="en-US" dirty="0" smtClean="0"/>
              <a:t>Smells: The Bloaters</a:t>
            </a:r>
            <a:endParaRPr lang="en-US" dirty="0"/>
          </a:p>
        </p:txBody>
      </p:sp>
      <p:pic>
        <p:nvPicPr>
          <p:cNvPr id="7" name="Picture 2" descr="http://www.temaiken.org.ar/files/items/imagenes/Hipopotamo_0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6824" y="3019255"/>
            <a:ext cx="3055388" cy="1834086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1487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Aft>
                <a:spcPts val="0"/>
              </a:spcAft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Long parameter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list </a:t>
            </a:r>
            <a:r>
              <a:rPr lang="en-US" dirty="0" smtClean="0"/>
              <a:t>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 smtClean="0"/>
              <a:t> /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</a:t>
            </a:r>
            <a:r>
              <a:rPr lang="en-US" dirty="0" smtClean="0"/>
              <a:t> /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ref</a:t>
            </a:r>
            <a:r>
              <a:rPr lang="en-US" dirty="0" smtClean="0"/>
              <a:t> parameters)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May indicate procedural rather than OO style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May be the method is doing too much things</a:t>
            </a:r>
          </a:p>
          <a:p>
            <a:pPr>
              <a:spcAft>
                <a:spcPts val="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Data clumps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A set of data are always used together, but not organized together</a:t>
            </a:r>
            <a:endParaRPr lang="bg-BG" dirty="0" smtClean="0"/>
          </a:p>
          <a:p>
            <a:pPr lvl="1">
              <a:spcAft>
                <a:spcPts val="0"/>
              </a:spcAft>
            </a:pPr>
            <a:r>
              <a:rPr lang="en-US" dirty="0" smtClean="0"/>
              <a:t>E.g. credit card fields in </a:t>
            </a:r>
            <a:r>
              <a:rPr lang="en-US" dirty="0" smtClean="0"/>
              <a:t>the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Order</a:t>
            </a:r>
            <a:r>
              <a:rPr lang="en-US" dirty="0" smtClean="0"/>
              <a:t> </a:t>
            </a:r>
            <a:r>
              <a:rPr lang="en-US" dirty="0" smtClean="0"/>
              <a:t>class</a:t>
            </a:r>
            <a:endParaRPr lang="en-US" dirty="0"/>
          </a:p>
          <a:p>
            <a:pPr>
              <a:spcAft>
                <a:spcPts val="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Combinatorial explosion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Ex.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ListCars()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ListByRegion()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ListByManufacturer()</a:t>
            </a:r>
            <a:r>
              <a:rPr lang="en-US" dirty="0" smtClean="0"/>
              <a:t>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ListByManufacturerAndRegion()</a:t>
            </a:r>
            <a:r>
              <a:rPr lang="en-US" dirty="0" smtClean="0"/>
              <a:t>, etc.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Solution may be 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Interpreter</a:t>
            </a:r>
            <a:r>
              <a:rPr lang="en-US" dirty="0" smtClean="0"/>
              <a:t> </a:t>
            </a:r>
            <a:r>
              <a:rPr lang="en-US" dirty="0" smtClean="0"/>
              <a:t>pattern (LINQ)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Smells: The </a:t>
            </a:r>
            <a:r>
              <a:rPr lang="en-US" dirty="0" smtClean="0"/>
              <a:t>Bloaters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252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Oddball solution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A different way of solving a common problem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Not using consistency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Solution: Substitute algorithm or use </a:t>
            </a:r>
            <a:r>
              <a:rPr lang="en-US" dirty="0" smtClean="0"/>
              <a:t>an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Adapter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Class doesn't do much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Solution: Merge with another class or remove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Required setup / teardown code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Requires several lines of code before its use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Solution: use parameter object, factory method,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IDisposable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Smells: The Bloaters </a:t>
            </a:r>
            <a:r>
              <a:rPr lang="en-US" dirty="0" smtClean="0"/>
              <a:t>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540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Regions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smtClean="0"/>
              <a:t>The intent </a:t>
            </a:r>
            <a:r>
              <a:rPr lang="en-US" dirty="0" smtClean="0"/>
              <a:t>of the code is unclear and needs commenting (smell)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The code is too long to understand (smell)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Solution: partial class, a new class, organize code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Comments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Should be used to tell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WHY</a:t>
            </a:r>
            <a:r>
              <a:rPr lang="en-US" dirty="0" smtClean="0"/>
              <a:t>, not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WHAT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or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HOW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Good comments: provide additional information, link to issues, </a:t>
            </a:r>
            <a:r>
              <a:rPr lang="en-US" dirty="0"/>
              <a:t>explain an </a:t>
            </a:r>
            <a:r>
              <a:rPr lang="en-US" dirty="0" smtClean="0"/>
              <a:t>algorithm, </a:t>
            </a:r>
            <a:r>
              <a:rPr lang="en-US" dirty="0"/>
              <a:t>explain </a:t>
            </a:r>
            <a:r>
              <a:rPr lang="en-US" dirty="0" smtClean="0"/>
              <a:t>reasons, give context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Link: </a:t>
            </a:r>
            <a:r>
              <a:rPr lang="en-US" dirty="0" smtClean="0">
                <a:hlinkClick r:id="rId2"/>
              </a:rPr>
              <a:t>Funny comments</a:t>
            </a:r>
            <a:endParaRPr lang="en-US" dirty="0" smtClean="0"/>
          </a:p>
          <a:p>
            <a:pPr>
              <a:spcBef>
                <a:spcPts val="300"/>
              </a:spcBef>
              <a:spcAft>
                <a:spcPts val="300"/>
              </a:spcAft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Smells: The </a:t>
            </a:r>
            <a:r>
              <a:rPr lang="en-US" dirty="0" smtClean="0"/>
              <a:t>Obfuscators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287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spcAft>
                <a:spcPts val="30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Poor / improper names</a:t>
            </a:r>
          </a:p>
          <a:p>
            <a:pPr lvl="1">
              <a:spcAft>
                <a:spcPts val="300"/>
              </a:spcAft>
            </a:pPr>
            <a:r>
              <a:rPr lang="en-US" dirty="0" smtClean="0"/>
              <a:t>Should be proper, descriptive and consistent</a:t>
            </a:r>
          </a:p>
          <a:p>
            <a:pPr>
              <a:spcAft>
                <a:spcPts val="30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Vertical separation</a:t>
            </a:r>
          </a:p>
          <a:p>
            <a:pPr lvl="1">
              <a:spcAft>
                <a:spcPts val="300"/>
              </a:spcAft>
            </a:pPr>
            <a:r>
              <a:rPr lang="en-US" dirty="0" smtClean="0"/>
              <a:t>You should define variables just before first use to avoid scrolling</a:t>
            </a:r>
          </a:p>
          <a:p>
            <a:pPr lvl="1">
              <a:spcAft>
                <a:spcPts val="300"/>
              </a:spcAft>
            </a:pPr>
            <a:r>
              <a:rPr lang="en-US" dirty="0" smtClean="0"/>
              <a:t>In JS variables are defined at the function start </a:t>
            </a:r>
            <a:r>
              <a:rPr lang="en-US" dirty="0" smtClean="0">
                <a:sym typeface="Wingdings" panose="05000000000000000000" pitchFamily="2" charset="2"/>
              </a:rPr>
              <a:t> use small functions</a:t>
            </a:r>
            <a:endParaRPr lang="en-US" dirty="0" smtClean="0"/>
          </a:p>
          <a:p>
            <a:pPr>
              <a:spcAft>
                <a:spcPts val="30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Inconsistency</a:t>
            </a:r>
          </a:p>
          <a:p>
            <a:pPr lvl="1">
              <a:spcAft>
                <a:spcPts val="300"/>
              </a:spcAft>
            </a:pPr>
            <a:r>
              <a:rPr lang="en-US" dirty="0" smtClean="0"/>
              <a:t>Follow the </a:t>
            </a:r>
            <a:r>
              <a:rPr lang="en-US" dirty="0"/>
              <a:t>POLA </a:t>
            </a:r>
            <a:r>
              <a:rPr lang="en-US" dirty="0" smtClean="0"/>
              <a:t>(Principle </a:t>
            </a:r>
            <a:r>
              <a:rPr lang="en-US" dirty="0"/>
              <a:t>of </a:t>
            </a:r>
            <a:r>
              <a:rPr lang="en-US" dirty="0" smtClean="0"/>
              <a:t>Least Astonishment</a:t>
            </a:r>
            <a:r>
              <a:rPr lang="en-US" dirty="0"/>
              <a:t>)</a:t>
            </a:r>
            <a:endParaRPr lang="en-US" dirty="0" smtClean="0"/>
          </a:p>
          <a:p>
            <a:pPr lvl="1">
              <a:spcAft>
                <a:spcPts val="300"/>
              </a:spcAft>
            </a:pPr>
            <a:r>
              <a:rPr lang="en-US" dirty="0" smtClean="0"/>
              <a:t>Inconsistency is confusing and distracting</a:t>
            </a:r>
          </a:p>
          <a:p>
            <a:pPr>
              <a:spcAft>
                <a:spcPts val="30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Obscured intent</a:t>
            </a:r>
          </a:p>
          <a:p>
            <a:pPr lvl="1">
              <a:spcAft>
                <a:spcPts val="300"/>
              </a:spcAft>
            </a:pPr>
            <a:r>
              <a:rPr lang="en-US" dirty="0" smtClean="0"/>
              <a:t>Code should be as expressive as possible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Smells: The </a:t>
            </a:r>
            <a:r>
              <a:rPr lang="en-US" dirty="0" smtClean="0"/>
              <a:t>Obfuscators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041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 lnSpcReduction="10000"/>
          </a:bodyPr>
          <a:lstStyle/>
          <a:p>
            <a:pPr>
              <a:spcAft>
                <a:spcPts val="0"/>
              </a:spcAft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witch statement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Can be replaced with polymorphism</a:t>
            </a:r>
          </a:p>
          <a:p>
            <a:pPr>
              <a:spcAft>
                <a:spcPts val="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Temporary field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When passing data between methods</a:t>
            </a:r>
          </a:p>
          <a:p>
            <a:pPr>
              <a:spcAft>
                <a:spcPts val="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Class depends on subclass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The classes cannot be separated (circular dependency)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May break the </a:t>
            </a:r>
            <a:r>
              <a:rPr lang="en-US" noProof="1" smtClean="0"/>
              <a:t>Liskov</a:t>
            </a:r>
            <a:r>
              <a:rPr lang="en-US" dirty="0" smtClean="0"/>
              <a:t> </a:t>
            </a:r>
            <a:r>
              <a:rPr lang="en-US" dirty="0"/>
              <a:t>substitution </a:t>
            </a:r>
            <a:r>
              <a:rPr lang="en-US" dirty="0" smtClean="0"/>
              <a:t>principle</a:t>
            </a:r>
            <a:endParaRPr lang="en-US" dirty="0"/>
          </a:p>
          <a:p>
            <a:pPr>
              <a:spcAft>
                <a:spcPts val="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Inappropriate static field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Strong coupling between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static</a:t>
            </a:r>
            <a:r>
              <a:rPr lang="en-US" dirty="0" smtClean="0"/>
              <a:t> and callers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Static things cannot be replaced or reused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Smells: OO Abusers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756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Divergent change</a:t>
            </a:r>
          </a:p>
          <a:p>
            <a:pPr marL="715963" lvl="1" indent="-338138"/>
            <a:r>
              <a:rPr lang="en-US" dirty="0" smtClean="0"/>
              <a:t>A class is commonly changed in different ways / different reasons</a:t>
            </a:r>
          </a:p>
          <a:p>
            <a:pPr marL="715963" lvl="1" indent="-338138"/>
            <a:r>
              <a:rPr lang="en-US" dirty="0" smtClean="0"/>
              <a:t>Violates SRP (single responsibility principle)</a:t>
            </a:r>
          </a:p>
          <a:p>
            <a:pPr marL="715963" lvl="1" indent="-338138"/>
            <a:r>
              <a:rPr lang="en-US" dirty="0" smtClean="0"/>
              <a:t>Solution: extract class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Shotgun surgery</a:t>
            </a:r>
          </a:p>
          <a:p>
            <a:pPr marL="715963" lvl="1" indent="-338138"/>
            <a:r>
              <a:rPr lang="en-US" dirty="0" smtClean="0"/>
              <a:t>One change requires changes in many classes</a:t>
            </a:r>
          </a:p>
          <a:p>
            <a:pPr marL="981075" lvl="2" indent="-298450"/>
            <a:r>
              <a:rPr lang="en-US" dirty="0" smtClean="0"/>
              <a:t>Hard to find them, easy to miss some</a:t>
            </a:r>
          </a:p>
          <a:p>
            <a:pPr marL="715963" lvl="1" indent="-338138"/>
            <a:r>
              <a:rPr lang="en-US" dirty="0" smtClean="0"/>
              <a:t>Solution: move methods, move fields, reorganize the code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Smells: Change Preventers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176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Conditional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complexity</a:t>
            </a:r>
          </a:p>
          <a:p>
            <a:pPr lvl="1"/>
            <a:r>
              <a:rPr lang="en-US" noProof="1" smtClean="0"/>
              <a:t>Cyclomatic</a:t>
            </a:r>
            <a:r>
              <a:rPr lang="en-US" dirty="0" smtClean="0"/>
              <a:t> complexity (number of unique paths that the code can be evaluated)</a:t>
            </a:r>
            <a:endParaRPr lang="en-US" dirty="0"/>
          </a:p>
          <a:p>
            <a:pPr lvl="1"/>
            <a:r>
              <a:rPr lang="en-US" dirty="0" smtClean="0"/>
              <a:t>Symptoms: deep nesting (arrow code) and buggy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dirty="0" smtClean="0"/>
              <a:t>-</a:t>
            </a:r>
            <a:r>
              <a:rPr lang="en-US" dirty="0" smtClean="0"/>
              <a:t>s</a:t>
            </a:r>
            <a:endParaRPr lang="en-US" dirty="0" smtClean="0"/>
          </a:p>
          <a:p>
            <a:pPr lvl="1"/>
            <a:r>
              <a:rPr lang="en-US" dirty="0" smtClean="0"/>
              <a:t>Solutions: extract method, "Strategy" pattern, "State" pattern,</a:t>
            </a:r>
            <a:r>
              <a:rPr lang="en-US" dirty="0"/>
              <a:t> </a:t>
            </a:r>
            <a:r>
              <a:rPr lang="en-US" dirty="0" smtClean="0"/>
              <a:t>"Decorator"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Poorly written tests</a:t>
            </a:r>
          </a:p>
          <a:p>
            <a:pPr lvl="1"/>
            <a:r>
              <a:rPr lang="en-US" dirty="0" smtClean="0"/>
              <a:t>Badly written tests can prevent change</a:t>
            </a:r>
          </a:p>
          <a:p>
            <a:pPr lvl="1"/>
            <a:r>
              <a:rPr lang="en-US" dirty="0" smtClean="0"/>
              <a:t>Tight coupling</a:t>
            </a:r>
          </a:p>
          <a:p>
            <a:pPr lvl="1"/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Smells: Change </a:t>
            </a:r>
            <a:r>
              <a:rPr lang="en-US" dirty="0" smtClean="0"/>
              <a:t>Preventers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79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721" y="1151120"/>
            <a:ext cx="11579384" cy="5554479"/>
          </a:xfrm>
        </p:spPr>
        <p:txBody>
          <a:bodyPr>
            <a:normAutofit/>
          </a:bodyPr>
          <a:lstStyle/>
          <a:p>
            <a:r>
              <a:rPr lang="en-US" dirty="0"/>
              <a:t>What is Refactoring?</a:t>
            </a:r>
          </a:p>
          <a:p>
            <a:r>
              <a:rPr lang="en-US" dirty="0"/>
              <a:t>Refactoring </a:t>
            </a:r>
            <a:r>
              <a:rPr lang="en-US" dirty="0" smtClean="0"/>
              <a:t>Principles</a:t>
            </a:r>
            <a:endParaRPr lang="en-US" dirty="0"/>
          </a:p>
          <a:p>
            <a:r>
              <a:rPr lang="en-US" dirty="0"/>
              <a:t>Refactoring </a:t>
            </a:r>
            <a:r>
              <a:rPr lang="en-US" dirty="0" smtClean="0"/>
              <a:t>Process and Tips</a:t>
            </a:r>
            <a:endParaRPr lang="en-US" dirty="0"/>
          </a:p>
          <a:p>
            <a:r>
              <a:rPr lang="en-US" dirty="0"/>
              <a:t>Code smells</a:t>
            </a:r>
          </a:p>
          <a:p>
            <a:r>
              <a:rPr lang="en-US" dirty="0"/>
              <a:t>Refactoring Patterns</a:t>
            </a:r>
          </a:p>
          <a:p>
            <a:r>
              <a:rPr lang="en-US" dirty="0" smtClean="0"/>
              <a:t>Refactoring Levels</a:t>
            </a:r>
            <a:endParaRPr lang="en-US" dirty="0"/>
          </a:p>
          <a:p>
            <a:pPr lvl="1"/>
            <a:r>
              <a:rPr lang="en-US" dirty="0"/>
              <a:t>Data level, statement level, method level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class </a:t>
            </a:r>
            <a:r>
              <a:rPr lang="en-US" dirty="0"/>
              <a:t>level, system level </a:t>
            </a:r>
            <a:r>
              <a:rPr lang="en-US" dirty="0" smtClean="0"/>
              <a:t>refactorings, </a:t>
            </a:r>
            <a:r>
              <a:rPr lang="en-US" dirty="0"/>
              <a:t>etc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8011" y="1828800"/>
            <a:ext cx="3429001" cy="442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2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Lazy class</a:t>
            </a:r>
          </a:p>
          <a:p>
            <a:pPr lvl="1"/>
            <a:r>
              <a:rPr lang="en-US" dirty="0" smtClean="0"/>
              <a:t>Classes that don't do enough to justify their existence should be removed</a:t>
            </a:r>
          </a:p>
          <a:p>
            <a:pPr lvl="1"/>
            <a:r>
              <a:rPr lang="en-US" dirty="0"/>
              <a:t>Every class costs something to be </a:t>
            </a:r>
            <a:r>
              <a:rPr lang="en-US" dirty="0" smtClean="0"/>
              <a:t>understood </a:t>
            </a:r>
            <a:r>
              <a:rPr lang="en-US" dirty="0"/>
              <a:t>and maintained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Data class</a:t>
            </a:r>
          </a:p>
          <a:p>
            <a:pPr lvl="1"/>
            <a:r>
              <a:rPr lang="en-US" dirty="0" smtClean="0"/>
              <a:t>Some classes with only fields and properties</a:t>
            </a:r>
          </a:p>
          <a:p>
            <a:pPr lvl="1"/>
            <a:r>
              <a:rPr lang="en-US" dirty="0" smtClean="0"/>
              <a:t>Missing validation? Class logic split into other classes?</a:t>
            </a:r>
          </a:p>
          <a:p>
            <a:pPr lvl="1"/>
            <a:r>
              <a:rPr lang="en-US" dirty="0" smtClean="0"/>
              <a:t>Solution: move related logic into the class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Smells: </a:t>
            </a:r>
            <a:r>
              <a:rPr lang="en-US" noProof="1" smtClean="0"/>
              <a:t>Dispensables</a:t>
            </a:r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3628588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Duplicated code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Violates the DRY principle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Result of copy-pasted code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Solutions: extract method, extract class, pull-up method,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Template Method</a:t>
            </a:r>
            <a:r>
              <a:rPr lang="en-US" dirty="0" smtClean="0"/>
              <a:t> </a:t>
            </a:r>
            <a:r>
              <a:rPr lang="en-US" dirty="0" smtClean="0"/>
              <a:t>pattern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Dead code </a:t>
            </a:r>
            <a:r>
              <a:rPr lang="en-US" dirty="0" smtClean="0"/>
              <a:t>(code </a:t>
            </a:r>
            <a:r>
              <a:rPr lang="en-US" dirty="0"/>
              <a:t>that is never </a:t>
            </a:r>
            <a:r>
              <a:rPr lang="en-US" dirty="0" smtClean="0"/>
              <a:t>used)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Usually detected by static analysis tools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Speculative generality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"Some day we might need this …"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The "YAGNI" principle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Smells: </a:t>
            </a:r>
            <a:r>
              <a:rPr lang="en-US" dirty="0" smtClean="0"/>
              <a:t>Dispensables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032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Feature envy</a:t>
            </a:r>
          </a:p>
          <a:p>
            <a:pPr lvl="1"/>
            <a:r>
              <a:rPr lang="en-US" dirty="0" smtClean="0"/>
              <a:t>Method </a:t>
            </a:r>
            <a:r>
              <a:rPr lang="en-US" dirty="0"/>
              <a:t>that seems more interested in a class other than the one it actually is in</a:t>
            </a:r>
          </a:p>
          <a:p>
            <a:pPr lvl="1"/>
            <a:r>
              <a:rPr lang="en-US" dirty="0" smtClean="0"/>
              <a:t>Keep together things that change together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Inappropriate intimacy</a:t>
            </a:r>
          </a:p>
          <a:p>
            <a:pPr lvl="1"/>
            <a:r>
              <a:rPr lang="en-US" dirty="0" smtClean="0"/>
              <a:t>Classes that know too much about one another</a:t>
            </a:r>
          </a:p>
          <a:p>
            <a:pPr lvl="1"/>
            <a:r>
              <a:rPr lang="en-US" dirty="0" smtClean="0"/>
              <a:t>Smells: inheritance, bidirectional relationships</a:t>
            </a:r>
          </a:p>
          <a:p>
            <a:pPr lvl="1"/>
            <a:r>
              <a:rPr lang="en-US" dirty="0" smtClean="0"/>
              <a:t>Solutions: move </a:t>
            </a:r>
            <a:r>
              <a:rPr lang="en-US" dirty="0" smtClean="0"/>
              <a:t>method / field</a:t>
            </a:r>
            <a:r>
              <a:rPr lang="en-US" dirty="0" smtClean="0"/>
              <a:t>, extract class, change bidirectional to unidirectional association, replace inheritance with delegation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Smells: The Couplers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851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The Law of Demeter (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LoD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)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given object should assume as little as possible about the structure or properties of anything </a:t>
            </a:r>
            <a:r>
              <a:rPr lang="en-US" dirty="0" smtClean="0"/>
              <a:t>else</a:t>
            </a:r>
          </a:p>
          <a:p>
            <a:pPr lvl="1"/>
            <a:r>
              <a:rPr lang="en-US" dirty="0" smtClean="0"/>
              <a:t>Bad </a:t>
            </a:r>
            <a:r>
              <a:rPr lang="en-US" dirty="0"/>
              <a:t>e</a:t>
            </a:r>
            <a:r>
              <a:rPr lang="en-US" dirty="0" smtClean="0"/>
              <a:t>.g.: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customer.Wallet.RemoveMoney()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Indecent exposure</a:t>
            </a:r>
          </a:p>
          <a:p>
            <a:pPr lvl="1"/>
            <a:r>
              <a:rPr lang="en-US" dirty="0" smtClean="0"/>
              <a:t>Some classes or members are public but shouldn't be</a:t>
            </a:r>
          </a:p>
          <a:p>
            <a:pPr lvl="1"/>
            <a:r>
              <a:rPr lang="en-US" dirty="0" smtClean="0"/>
              <a:t>Violates encapsulation</a:t>
            </a:r>
          </a:p>
          <a:p>
            <a:pPr lvl="1"/>
            <a:r>
              <a:rPr lang="en-US" dirty="0" smtClean="0"/>
              <a:t>Can lead to inappropriate intimacy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Smells: The Couplers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528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Message chains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Something.Another.SomeOther.Other.YetAnother</a:t>
            </a:r>
            <a:endParaRPr lang="en-US" b="1" noProof="1" smtClean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Tight coupling between client and</a:t>
            </a:r>
            <a:br>
              <a:rPr lang="en-US" dirty="0" smtClean="0"/>
            </a:br>
            <a:r>
              <a:rPr lang="en-US" dirty="0" smtClean="0"/>
              <a:t>the structure of the navigation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Middle man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Sometimes delegation goes too far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Sometimes we can remove it or inline it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Tramp data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Pass data only because something else </a:t>
            </a:r>
            <a:r>
              <a:rPr lang="en-US" dirty="0" smtClean="0"/>
              <a:t>needs </a:t>
            </a:r>
            <a:r>
              <a:rPr lang="en-US" dirty="0" smtClean="0"/>
              <a:t>it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Solutions: Remove </a:t>
            </a:r>
            <a:r>
              <a:rPr lang="en-US" dirty="0" smtClean="0"/>
              <a:t>middle-man data, </a:t>
            </a:r>
            <a:r>
              <a:rPr lang="en-US" dirty="0" smtClean="0"/>
              <a:t>extract class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Smells: The Couplers (3)</a:t>
            </a:r>
            <a:endParaRPr lang="en-US" dirty="0"/>
          </a:p>
        </p:txBody>
      </p:sp>
      <p:pic>
        <p:nvPicPr>
          <p:cNvPr id="1026" name="Picture 2" descr="graphics/07fig05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384" y="2472249"/>
            <a:ext cx="4138180" cy="1676400"/>
          </a:xfrm>
          <a:prstGeom prst="roundRect">
            <a:avLst>
              <a:gd name="adj" fmla="val 2438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7212" y="4776887"/>
            <a:ext cx="2235352" cy="119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770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pPr>
              <a:spcBef>
                <a:spcPts val="300"/>
              </a:spcBef>
              <a:spcAft>
                <a:spcPts val="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Artificial coupling</a:t>
            </a:r>
          </a:p>
          <a:p>
            <a:pPr lvl="1">
              <a:spcBef>
                <a:spcPts val="300"/>
              </a:spcBef>
              <a:spcAft>
                <a:spcPts val="0"/>
              </a:spcAft>
            </a:pPr>
            <a:r>
              <a:rPr lang="en-US" dirty="0" smtClean="0"/>
              <a:t>Things that don't depend upon each other should not be artificially coupled</a:t>
            </a:r>
          </a:p>
          <a:p>
            <a:pPr>
              <a:spcBef>
                <a:spcPts val="300"/>
              </a:spcBef>
              <a:spcAft>
                <a:spcPts val="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Hidden temporal coupling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spcBef>
                <a:spcPts val="300"/>
              </a:spcBef>
              <a:spcAft>
                <a:spcPts val="0"/>
              </a:spcAft>
            </a:pPr>
            <a:r>
              <a:rPr lang="en-US" dirty="0" smtClean="0"/>
              <a:t>Consecutively performed operations </a:t>
            </a:r>
            <a:r>
              <a:rPr lang="en-US" dirty="0" smtClean="0"/>
              <a:t>should not be guessed</a:t>
            </a:r>
          </a:p>
          <a:p>
            <a:pPr lvl="1">
              <a:spcBef>
                <a:spcPts val="300"/>
              </a:spcBef>
              <a:spcAft>
                <a:spcPts val="0"/>
              </a:spcAft>
            </a:pPr>
            <a:r>
              <a:rPr lang="en-US" dirty="0" smtClean="0"/>
              <a:t>E.g. pizza class should not know the steps of making pizza -&gt;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Template Method</a:t>
            </a:r>
            <a:r>
              <a:rPr lang="en-US" dirty="0" smtClean="0"/>
              <a:t> </a:t>
            </a:r>
            <a:r>
              <a:rPr lang="en-US" dirty="0" smtClean="0"/>
              <a:t>pattern</a:t>
            </a:r>
          </a:p>
          <a:p>
            <a:pPr>
              <a:spcBef>
                <a:spcPts val="300"/>
              </a:spcBef>
              <a:spcAft>
                <a:spcPts val="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Hidden dependencies</a:t>
            </a:r>
          </a:p>
          <a:p>
            <a:pPr lvl="1">
              <a:spcBef>
                <a:spcPts val="300"/>
              </a:spcBef>
              <a:spcAft>
                <a:spcPts val="0"/>
              </a:spcAft>
            </a:pPr>
            <a:r>
              <a:rPr lang="en-US" dirty="0" smtClean="0"/>
              <a:t>Classes should declare their dependencies in their constructor</a:t>
            </a:r>
          </a:p>
          <a:p>
            <a:pPr lvl="1">
              <a:spcBef>
                <a:spcPts val="300"/>
              </a:spcBef>
              <a:spcAft>
                <a:spcPts val="0"/>
              </a:spcAft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dirty="0" smtClean="0"/>
              <a:t> </a:t>
            </a:r>
            <a:r>
              <a:rPr lang="en-US" dirty="0"/>
              <a:t>is glue /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Dependency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Inversion</a:t>
            </a:r>
            <a:r>
              <a:rPr lang="en-US" dirty="0" smtClean="0"/>
              <a:t> </a:t>
            </a:r>
            <a:r>
              <a:rPr lang="en-US" dirty="0"/>
              <a:t>principle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Smells: The Couplers </a:t>
            </a:r>
            <a:r>
              <a:rPr lang="en-US" dirty="0" smtClean="0"/>
              <a:t>(4)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279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419600"/>
            <a:ext cx="8938472" cy="820600"/>
          </a:xfrm>
        </p:spPr>
        <p:txBody>
          <a:bodyPr/>
          <a:lstStyle/>
          <a:p>
            <a:pPr>
              <a:lnSpc>
                <a:spcPts val="5200"/>
              </a:lnSpc>
            </a:pPr>
            <a:r>
              <a:rPr lang="en-US" dirty="0" smtClean="0"/>
              <a:t>Refactoring Patterns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221568"/>
            <a:ext cx="8938472" cy="1365365"/>
          </a:xfrm>
        </p:spPr>
        <p:txBody>
          <a:bodyPr/>
          <a:lstStyle/>
          <a:p>
            <a:r>
              <a:rPr lang="en-US" dirty="0" smtClean="0"/>
              <a:t>Well-Known Recipes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for </a:t>
            </a:r>
            <a:r>
              <a:rPr lang="en-US" dirty="0" smtClean="0"/>
              <a:t>Improving the Code Quality</a:t>
            </a:r>
            <a:endParaRPr lang="en-US" dirty="0"/>
          </a:p>
        </p:txBody>
      </p:sp>
      <p:pic>
        <p:nvPicPr>
          <p:cNvPr id="13314" name="Picture 2" descr="http://jczeus.com/refac_cpp%20Files/refac_big.jpg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4646989" y="914400"/>
            <a:ext cx="2945633" cy="3216537"/>
          </a:xfrm>
          <a:prstGeom prst="rect">
            <a:avLst/>
          </a:prstGeom>
          <a:noFill/>
        </p:spPr>
      </p:pic>
      <p:pic>
        <p:nvPicPr>
          <p:cNvPr id="9218" name="Picture 2" descr="http://us.123rf.com/400wm/400/400/studiom1/studiom11211/studiom1121106179/16507712-seamless-pattern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163" y="1869375"/>
            <a:ext cx="2967143" cy="2225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://4.bp.blogspot.com/-SZJ5t1D3O1g/UCHSudz-F-I/AAAAAAAAA10/-mVNXT7EiPA/s1600/Vintage-Square-Pattern1.jpe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12137" y="1869375"/>
            <a:ext cx="2945633" cy="2225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1812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When</a:t>
            </a:r>
            <a:r>
              <a:rPr lang="en-US" dirty="0" smtClean="0"/>
              <a:t> should we perform refactoring of the code?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Bad smells </a:t>
            </a:r>
            <a:r>
              <a:rPr lang="en-US" dirty="0" smtClean="0"/>
              <a:t>in the code indicate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need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of refactoring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Unit tests</a:t>
            </a:r>
            <a:r>
              <a:rPr lang="en-US" dirty="0" smtClean="0"/>
              <a:t> guarantee that refactoring preserves the behavior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Rafactoring patterns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Large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repeating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code</a:t>
            </a:r>
            <a:r>
              <a:rPr lang="en-US" dirty="0" smtClean="0"/>
              <a:t> fragments </a:t>
            </a:r>
            <a:r>
              <a:rPr lang="en-US" dirty="0" smtClean="0">
                <a:sym typeface="Wingdings" pitchFamily="2" charset="2"/>
              </a:rPr>
              <a:t> e</a:t>
            </a:r>
            <a:r>
              <a:rPr lang="en-US" dirty="0" smtClean="0"/>
              <a:t>xtract duplicated code in separate method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Large methods </a:t>
            </a:r>
            <a:r>
              <a:rPr lang="en-US" dirty="0" smtClean="0">
                <a:sym typeface="Wingdings" pitchFamily="2" charset="2"/>
              </a:rPr>
              <a:t> split them logically</a:t>
            </a:r>
            <a:endParaRPr lang="en-US" dirty="0" smtClean="0"/>
          </a:p>
          <a:p>
            <a:pPr lvl="1">
              <a:lnSpc>
                <a:spcPct val="11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Large loop </a:t>
            </a:r>
            <a:r>
              <a:rPr lang="en-US" dirty="0" smtClean="0"/>
              <a:t>body or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deep nesting </a:t>
            </a:r>
            <a:r>
              <a:rPr lang="en-US" dirty="0" smtClean="0">
                <a:sym typeface="Wingdings" pitchFamily="2" charset="2"/>
              </a:rPr>
              <a:t> extract method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Rafactoring Patterns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76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000" dirty="0" smtClean="0"/>
              <a:t>Class or method has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weak cohesion </a:t>
            </a:r>
            <a:r>
              <a:rPr lang="en-US" sz="3000" dirty="0" smtClean="0">
                <a:sym typeface="Wingdings" pitchFamily="2" charset="2"/>
              </a:rPr>
              <a:t> split into several classes / methods</a:t>
            </a:r>
            <a:endParaRPr lang="en-US" sz="3000" dirty="0" smtClean="0"/>
          </a:p>
          <a:p>
            <a:pPr>
              <a:lnSpc>
                <a:spcPct val="100000"/>
              </a:lnSpc>
            </a:pPr>
            <a:r>
              <a:rPr lang="en-US" sz="3000" dirty="0" smtClean="0"/>
              <a:t>Single change carry out changes in several classes </a:t>
            </a:r>
            <a:r>
              <a:rPr lang="en-US" sz="3000" dirty="0" smtClean="0">
                <a:sym typeface="Wingdings" pitchFamily="2" charset="2"/>
              </a:rPr>
              <a:t> classes have </a:t>
            </a:r>
            <a:r>
              <a:rPr lang="en-US" sz="3000" dirty="0" smtClean="0"/>
              <a:t>tight coupling </a:t>
            </a:r>
            <a:r>
              <a:rPr lang="en-US" sz="3000" dirty="0" smtClean="0">
                <a:sym typeface="Wingdings" pitchFamily="2" charset="2"/>
              </a:rPr>
              <a:t> </a:t>
            </a:r>
            <a:r>
              <a:rPr lang="en-US" sz="3000" dirty="0" smtClean="0"/>
              <a:t>consider redesign</a:t>
            </a:r>
          </a:p>
          <a:p>
            <a:pPr>
              <a:lnSpc>
                <a:spcPct val="100000"/>
              </a:lnSpc>
            </a:pPr>
            <a:r>
              <a:rPr lang="en-US" sz="3000" dirty="0" smtClean="0"/>
              <a:t>Related data are always used together but are not part of a single class </a:t>
            </a:r>
            <a:r>
              <a:rPr lang="en-US" sz="3000" dirty="0" smtClean="0">
                <a:sym typeface="Wingdings" pitchFamily="2" charset="2"/>
              </a:rPr>
              <a:t> group them in a class</a:t>
            </a:r>
          </a:p>
          <a:p>
            <a:pPr>
              <a:lnSpc>
                <a:spcPct val="100000"/>
              </a:lnSpc>
            </a:pPr>
            <a:r>
              <a:rPr lang="en-US" sz="3000" dirty="0" smtClean="0">
                <a:sym typeface="Wingdings" pitchFamily="2" charset="2"/>
              </a:rPr>
              <a:t>A method has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too many parameters </a:t>
            </a:r>
            <a:r>
              <a:rPr lang="en-US" sz="3000" dirty="0" smtClean="0">
                <a:sym typeface="Wingdings" pitchFamily="2" charset="2"/>
              </a:rPr>
              <a:t> create a class to groups parameters together</a:t>
            </a:r>
          </a:p>
          <a:p>
            <a:pPr>
              <a:lnSpc>
                <a:spcPct val="100000"/>
              </a:lnSpc>
            </a:pPr>
            <a:r>
              <a:rPr lang="en-US" sz="3000" dirty="0" smtClean="0">
                <a:sym typeface="Wingdings" pitchFamily="2" charset="2"/>
              </a:rPr>
              <a:t>A method calls more methods from another class than from its own class  move it</a:t>
            </a:r>
            <a:endParaRPr lang="en-US" sz="3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Refactoring Patterns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846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Two classes are tightly coupled </a:t>
            </a:r>
            <a:r>
              <a:rPr lang="en-US" dirty="0" smtClean="0">
                <a:sym typeface="Wingdings" pitchFamily="2" charset="2"/>
              </a:rPr>
              <a:t> merge them or redesign them to separate their responsibilities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Public non-constant fields </a:t>
            </a:r>
            <a:r>
              <a:rPr lang="en-US" dirty="0" smtClean="0">
                <a:sym typeface="Wingdings" pitchFamily="2" charset="2"/>
              </a:rPr>
              <a:t> make them private and define accessing properties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Magic numbers in the code </a:t>
            </a:r>
            <a:r>
              <a:rPr lang="en-US" dirty="0" smtClean="0">
                <a:sym typeface="Wingdings" pitchFamily="2" charset="2"/>
              </a:rPr>
              <a:t> consider extracting constants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Bad named class / method / variable </a:t>
            </a:r>
            <a:r>
              <a:rPr lang="en-US" dirty="0" smtClean="0">
                <a:sym typeface="Wingdings" pitchFamily="2" charset="2"/>
              </a:rPr>
              <a:t> rename it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Complex boolean condition </a:t>
            </a:r>
            <a:r>
              <a:rPr lang="en-US" dirty="0" smtClean="0">
                <a:sym typeface="Wingdings" pitchFamily="2" charset="2"/>
              </a:rPr>
              <a:t> split it to several expressions or method calls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Rafactoring Patterns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550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4724400"/>
            <a:ext cx="11804822" cy="199707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A step by step process that turns the bad code into good code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Based on "refactoring patterns" </a:t>
            </a:r>
            <a:r>
              <a:rPr lang="en-US" dirty="0" smtClean="0">
                <a:sym typeface="Wingdings" panose="05000000000000000000" pitchFamily="2" charset="2"/>
              </a:rPr>
              <a:t> well-known recipes for improving the code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Refactoring?</a:t>
            </a:r>
            <a:endParaRPr lang="en-US" dirty="0"/>
          </a:p>
        </p:txBody>
      </p:sp>
      <p:pic>
        <p:nvPicPr>
          <p:cNvPr id="1026" name="Picture 2" descr="Source: http://www.flickr.com/photos/pragdave/173640462/&#10;"/>
          <p:cNvPicPr>
            <a:picLocks noChangeAspect="1" noChangeArrowheads="1"/>
          </p:cNvPicPr>
          <p:nvPr/>
        </p:nvPicPr>
        <p:blipFill rotWithShape="1">
          <a:blip r:embed="rId2" cstate="print"/>
          <a:srcRect l="5106" r="8114"/>
          <a:stretch/>
        </p:blipFill>
        <p:spPr bwMode="auto">
          <a:xfrm>
            <a:off x="7646499" y="1295669"/>
            <a:ext cx="3592022" cy="312393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869395" y="1545949"/>
            <a:ext cx="5987018" cy="272091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72000">
            <a:spAutoFit/>
          </a:bodyPr>
          <a:lstStyle>
            <a:lvl1pPr marL="282575" indent="-282575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noProof="1" smtClean="0">
                <a:solidFill>
                  <a:schemeClr val="tx2"/>
                </a:solidFill>
                <a:cs typeface="Consolas" pitchFamily="49" charset="0"/>
              </a:rPr>
              <a:t>Refactoring means "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  <a:cs typeface="Consolas" pitchFamily="49" charset="0"/>
              </a:rPr>
              <a:t>to improve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cs typeface="Consolas" pitchFamily="49" charset="0"/>
              </a:rPr>
              <a:t>the design and quality of existing source code without changing its external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  <a:cs typeface="Consolas" pitchFamily="49" charset="0"/>
              </a:rPr>
              <a:t>behavior</a:t>
            </a:r>
            <a:r>
              <a:rPr lang="en-US" noProof="1" smtClean="0">
                <a:solidFill>
                  <a:schemeClr val="tx2"/>
                </a:solidFill>
                <a:cs typeface="Consolas" pitchFamily="49" charset="0"/>
              </a:rPr>
              <a:t>".</a:t>
            </a:r>
          </a:p>
          <a:p>
            <a:pPr marL="0" indent="0" algn="r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en-US" i="1" noProof="1" smtClean="0">
                <a:solidFill>
                  <a:schemeClr val="tx1"/>
                </a:solidFill>
                <a:cs typeface="Consolas" pitchFamily="49" charset="0"/>
              </a:rPr>
              <a:t>Martin </a:t>
            </a:r>
            <a:r>
              <a:rPr lang="en-US" i="1" noProof="1">
                <a:solidFill>
                  <a:schemeClr val="tx1"/>
                </a:solidFill>
                <a:cs typeface="Consolas" pitchFamily="49" charset="0"/>
              </a:rPr>
              <a:t>Fowler</a:t>
            </a:r>
            <a:endParaRPr lang="bg-BG" i="1" noProof="1">
              <a:solidFill>
                <a:schemeClr val="tx1"/>
              </a:solidFill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2843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Complex expression </a:t>
            </a:r>
            <a:r>
              <a:rPr lang="en-US" dirty="0" smtClean="0">
                <a:sym typeface="Wingdings" pitchFamily="2" charset="2"/>
              </a:rPr>
              <a:t> split it into few simple parts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A set of constants is used as enumeration </a:t>
            </a:r>
            <a:r>
              <a:rPr lang="en-US" dirty="0" smtClean="0">
                <a:sym typeface="Wingdings" pitchFamily="2" charset="2"/>
              </a:rPr>
              <a:t> convert it to enumeration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Too complex method logic</a:t>
            </a:r>
            <a:r>
              <a:rPr lang="en-US" dirty="0" smtClean="0">
                <a:sym typeface="Wingdings" pitchFamily="2" charset="2"/>
              </a:rPr>
              <a:t>  extract several more simple methods or even create a new class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Unused</a:t>
            </a:r>
            <a:r>
              <a:rPr lang="en-US" dirty="0" smtClean="0">
                <a:sym typeface="Wingdings" pitchFamily="2" charset="2"/>
              </a:rPr>
              <a:t> classes, methods, parameters, variables  remove them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sym typeface="Wingdings" pitchFamily="2" charset="2"/>
              </a:rPr>
              <a:t>Large data is passed by value without a good reason  pass it by reference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Rafactoring Patterns (4)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62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000" dirty="0" smtClean="0"/>
              <a:t>Few classes share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repeating functionality </a:t>
            </a:r>
            <a:r>
              <a:rPr lang="en-US" sz="3000" dirty="0" smtClean="0">
                <a:sym typeface="Wingdings" pitchFamily="2" charset="2"/>
              </a:rPr>
              <a:t> extract base class and reuse the common code</a:t>
            </a:r>
          </a:p>
          <a:p>
            <a:pPr>
              <a:lnSpc>
                <a:spcPct val="100000"/>
              </a:lnSpc>
            </a:pPr>
            <a:r>
              <a:rPr lang="en-US" sz="3000" dirty="0" smtClean="0">
                <a:sym typeface="Wingdings" pitchFamily="2" charset="2"/>
              </a:rPr>
              <a:t>Different classes need to be instantiated depending on configuration setting  use factory</a:t>
            </a:r>
          </a:p>
          <a:p>
            <a:pPr>
              <a:lnSpc>
                <a:spcPct val="100000"/>
              </a:lnSpc>
            </a:pP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Code is not well formatted </a:t>
            </a:r>
            <a:r>
              <a:rPr lang="en-US" sz="3000" dirty="0" smtClean="0">
                <a:sym typeface="Wingdings" pitchFamily="2" charset="2"/>
              </a:rPr>
              <a:t> reformat it</a:t>
            </a:r>
          </a:p>
          <a:p>
            <a:pPr>
              <a:lnSpc>
                <a:spcPct val="100000"/>
              </a:lnSpc>
            </a:pPr>
            <a:r>
              <a:rPr lang="en-US" sz="3000" dirty="0" smtClean="0">
                <a:sym typeface="Wingdings" pitchFamily="2" charset="2"/>
              </a:rPr>
              <a:t>Too many classes in a single namespace  split classes logically into more namespaces</a:t>
            </a:r>
          </a:p>
          <a:p>
            <a:pPr>
              <a:lnSpc>
                <a:spcPct val="100000"/>
              </a:lnSpc>
            </a:pP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Unused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  <a:sym typeface="Wingdings" pitchFamily="2" charset="2"/>
              </a:rPr>
              <a:t>using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 definitions </a:t>
            </a:r>
            <a:r>
              <a:rPr lang="en-US" sz="3000" dirty="0" smtClean="0">
                <a:sym typeface="Wingdings" pitchFamily="2" charset="2"/>
              </a:rPr>
              <a:t> remove them</a:t>
            </a:r>
          </a:p>
          <a:p>
            <a:pPr>
              <a:lnSpc>
                <a:spcPct val="100000"/>
              </a:lnSpc>
            </a:pP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Non-descriptive error messages </a:t>
            </a:r>
            <a:r>
              <a:rPr lang="en-US" sz="3000" dirty="0" smtClean="0">
                <a:sym typeface="Wingdings" pitchFamily="2" charset="2"/>
              </a:rPr>
              <a:t> improve them</a:t>
            </a:r>
          </a:p>
          <a:p>
            <a:pPr>
              <a:lnSpc>
                <a:spcPct val="100000"/>
              </a:lnSpc>
            </a:pP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Absence of defensive programming </a:t>
            </a:r>
            <a:r>
              <a:rPr lang="en-US" sz="3000" dirty="0" smtClean="0">
                <a:sym typeface="Wingdings" pitchFamily="2" charset="2"/>
              </a:rPr>
              <a:t> add it</a:t>
            </a:r>
            <a:endParaRPr lang="en-US" sz="3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Rafactoring Patterns (5)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534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5427800"/>
            <a:ext cx="8938472" cy="820600"/>
          </a:xfrm>
        </p:spPr>
        <p:txBody>
          <a:bodyPr/>
          <a:lstStyle/>
          <a:p>
            <a:r>
              <a:rPr lang="en-US" dirty="0" smtClean="0"/>
              <a:t>Refactoring Levels</a:t>
            </a:r>
            <a:endParaRPr lang="en-US" dirty="0"/>
          </a:p>
        </p:txBody>
      </p:sp>
      <p:pic>
        <p:nvPicPr>
          <p:cNvPr id="1028" name="Picture 4" descr="http://1.bp.blogspot.com/-T-M0YiWD3WU/TuX1LapwtJI/AAAAAAAAAIE/HsWduTnU1_4/s1600/refactoring_iron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4684" y="914400"/>
            <a:ext cx="6301528" cy="43786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5115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300"/>
              </a:spcBef>
            </a:pPr>
            <a:r>
              <a:rPr lang="en-US" sz="3100" dirty="0" smtClean="0"/>
              <a:t>Replace a magic number with a named constant</a:t>
            </a:r>
          </a:p>
          <a:p>
            <a:pPr>
              <a:spcBef>
                <a:spcPts val="300"/>
              </a:spcBef>
            </a:pPr>
            <a:r>
              <a:rPr lang="en-US" sz="3100" dirty="0" smtClean="0"/>
              <a:t>Rename a variable with more informative name</a:t>
            </a:r>
            <a:endParaRPr lang="bg-BG" sz="3100" dirty="0" smtClean="0"/>
          </a:p>
          <a:p>
            <a:pPr>
              <a:spcBef>
                <a:spcPts val="300"/>
              </a:spcBef>
            </a:pPr>
            <a:r>
              <a:rPr lang="en-US" sz="3100" dirty="0" smtClean="0"/>
              <a:t>Replace an expression with a method</a:t>
            </a:r>
          </a:p>
          <a:p>
            <a:pPr lvl="1">
              <a:spcBef>
                <a:spcPts val="300"/>
              </a:spcBef>
            </a:pPr>
            <a:r>
              <a:rPr lang="en-US" sz="2900" dirty="0" smtClean="0"/>
              <a:t>To simplify it or avoid code duplication</a:t>
            </a:r>
            <a:endParaRPr lang="bg-BG" sz="2900" dirty="0" smtClean="0"/>
          </a:p>
          <a:p>
            <a:pPr>
              <a:spcBef>
                <a:spcPts val="300"/>
              </a:spcBef>
            </a:pPr>
            <a:r>
              <a:rPr lang="en-US" sz="3100" dirty="0" smtClean="0"/>
              <a:t>Move an expression inline</a:t>
            </a:r>
          </a:p>
          <a:p>
            <a:pPr>
              <a:spcBef>
                <a:spcPts val="300"/>
              </a:spcBef>
            </a:pPr>
            <a:r>
              <a:rPr lang="en-US" sz="3100" dirty="0" smtClean="0"/>
              <a:t>Introduce an intermediate variable</a:t>
            </a:r>
          </a:p>
          <a:p>
            <a:pPr lvl="1">
              <a:spcBef>
                <a:spcPts val="300"/>
              </a:spcBef>
            </a:pPr>
            <a:r>
              <a:rPr lang="en-US" sz="2900" dirty="0" smtClean="0"/>
              <a:t>Introduce explaining variable</a:t>
            </a:r>
          </a:p>
          <a:p>
            <a:pPr>
              <a:spcBef>
                <a:spcPts val="300"/>
              </a:spcBef>
            </a:pPr>
            <a:r>
              <a:rPr lang="en-US" sz="3100" dirty="0" smtClean="0"/>
              <a:t>Convert a multi-use variable to a multiple single-use variables</a:t>
            </a:r>
          </a:p>
          <a:p>
            <a:pPr lvl="1">
              <a:spcBef>
                <a:spcPts val="300"/>
              </a:spcBef>
            </a:pPr>
            <a:r>
              <a:rPr lang="en-US" sz="2900" dirty="0" smtClean="0"/>
              <a:t>Create separate variable for each usage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Data-Level </a:t>
            </a:r>
            <a:r>
              <a:rPr lang="en-US" dirty="0" smtClean="0"/>
              <a:t>Refactoring </a:t>
            </a:r>
            <a:endParaRPr lang="bg-BG" dirty="0"/>
          </a:p>
        </p:txBody>
      </p:sp>
      <p:pic>
        <p:nvPicPr>
          <p:cNvPr id="5122" name="Picture 2" descr="http://thecustomizewindows.com/wp-content/uploads/2012/11/Linux-or-JVM-for-Tomorrows-Cloud-Computin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2612" y="3352800"/>
            <a:ext cx="2234618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cdn4.iconfinder.com/data/icons/free-large-business-icons/256/Card_file_SH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8612" y="1515262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4624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Create a local variable for local purposes rather than a parameter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Convert </a:t>
            </a:r>
            <a:r>
              <a:rPr lang="en-US" dirty="0"/>
              <a:t>a data primitive to a </a:t>
            </a:r>
            <a:r>
              <a:rPr lang="en-US" dirty="0" smtClean="0"/>
              <a:t>class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Additional behavior / validation logic (money)</a:t>
            </a:r>
            <a:endParaRPr lang="en-US" dirty="0"/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Convert a set of type codes (constants) to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enum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Convert a set of type codes to a class with subclasses with different behavior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Change </a:t>
            </a:r>
            <a:r>
              <a:rPr lang="en-US" dirty="0"/>
              <a:t>an array to an </a:t>
            </a:r>
            <a:r>
              <a:rPr lang="en-US" dirty="0" smtClean="0"/>
              <a:t>object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When you use an array with different types in it</a:t>
            </a:r>
            <a:endParaRPr lang="en-US" dirty="0"/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/>
              <a:t>Encapsulate a </a:t>
            </a:r>
            <a:r>
              <a:rPr lang="en-US" dirty="0" smtClean="0"/>
              <a:t>collection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Data-Level </a:t>
            </a:r>
            <a:r>
              <a:rPr lang="en-US" dirty="0" smtClean="0"/>
              <a:t>Refactoring (2)</a:t>
            </a:r>
            <a:endParaRPr lang="en-US" dirty="0"/>
          </a:p>
        </p:txBody>
      </p:sp>
      <p:pic>
        <p:nvPicPr>
          <p:cNvPr id="5" name="Picture 2" descr="http://thecustomizewindows.com/wp-content/uploads/2012/11/Linux-or-JVM-for-Tomorrows-Cloud-Computin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7212" y="4876800"/>
            <a:ext cx="1980684" cy="14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3849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/>
              <a:t>Decompose a boolean expression</a:t>
            </a:r>
          </a:p>
          <a:p>
            <a:pPr>
              <a:lnSpc>
                <a:spcPct val="110000"/>
              </a:lnSpc>
            </a:pPr>
            <a:r>
              <a:rPr lang="en-US" sz="3200" dirty="0" smtClean="0"/>
              <a:t>Move a complex boolean expression into a well-named </a:t>
            </a:r>
            <a:r>
              <a:rPr lang="en-US" sz="3200" dirty="0" err="1" smtClean="0"/>
              <a:t>boolean</a:t>
            </a:r>
            <a:r>
              <a:rPr lang="en-US" sz="3200" dirty="0" smtClean="0"/>
              <a:t> function</a:t>
            </a:r>
            <a:endParaRPr lang="bg-BG" sz="3200" dirty="0" smtClean="0"/>
          </a:p>
          <a:p>
            <a:pPr>
              <a:lnSpc>
                <a:spcPct val="110000"/>
              </a:lnSpc>
            </a:pPr>
            <a:r>
              <a:rPr lang="en-US" sz="3200" dirty="0" smtClean="0"/>
              <a:t>Use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break</a:t>
            </a:r>
            <a:r>
              <a:rPr lang="en-US" sz="3200" dirty="0"/>
              <a:t> or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3200" dirty="0"/>
              <a:t> instead of a loop control variable</a:t>
            </a:r>
          </a:p>
          <a:p>
            <a:pPr>
              <a:lnSpc>
                <a:spcPct val="110000"/>
              </a:lnSpc>
            </a:pPr>
            <a:r>
              <a:rPr lang="en-US" sz="3200" dirty="0" smtClean="0"/>
              <a:t>Return as soon as you know the answer instead of assigning a return value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Consolidate duplicated code in conditionals</a:t>
            </a:r>
          </a:p>
          <a:p>
            <a:pPr>
              <a:lnSpc>
                <a:spcPct val="110000"/>
              </a:lnSpc>
            </a:pPr>
            <a:r>
              <a:rPr lang="en-US" sz="3200" dirty="0" smtClean="0"/>
              <a:t>Replace conditionals with polymorphism</a:t>
            </a:r>
          </a:p>
          <a:p>
            <a:pPr>
              <a:lnSpc>
                <a:spcPct val="110000"/>
              </a:lnSpc>
            </a:pPr>
            <a:r>
              <a:rPr lang="en-US" sz="3200" dirty="0" smtClean="0"/>
              <a:t>Use null</a:t>
            </a:r>
            <a:r>
              <a:rPr lang="bg-BG" sz="3200" dirty="0" smtClean="0"/>
              <a:t>-</a:t>
            </a:r>
            <a:r>
              <a:rPr lang="en-US" sz="3200" dirty="0" smtClean="0"/>
              <a:t>object design pattern instead of checking for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Statement-Level </a:t>
            </a:r>
            <a:r>
              <a:rPr lang="en-US" dirty="0" smtClean="0"/>
              <a:t>Refactoring </a:t>
            </a:r>
            <a:endParaRPr lang="bg-BG" dirty="0"/>
          </a:p>
        </p:txBody>
      </p:sp>
      <p:pic>
        <p:nvPicPr>
          <p:cNvPr id="6146" name="Picture 2" descr="http://mlab.cs.pu.edu.tw/pu_qb/img/refresh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9792796" y="3918649"/>
            <a:ext cx="1869371" cy="2232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8188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90413" y="1066801"/>
            <a:ext cx="11804822" cy="5654676"/>
          </a:xfrm>
        </p:spPr>
        <p:txBody>
          <a:bodyPr>
            <a:noAutofit/>
          </a:bodyPr>
          <a:lstStyle/>
          <a:p>
            <a:pPr>
              <a:spcAft>
                <a:spcPts val="0"/>
              </a:spcAft>
            </a:pPr>
            <a:r>
              <a:rPr lang="en-US" sz="3100" dirty="0" smtClean="0"/>
              <a:t>Extract </a:t>
            </a:r>
            <a:r>
              <a:rPr lang="en-US" sz="3100" dirty="0"/>
              <a:t>method / </a:t>
            </a:r>
            <a:r>
              <a:rPr lang="en-US" sz="3100" dirty="0" smtClean="0"/>
              <a:t>inline method</a:t>
            </a:r>
          </a:p>
          <a:p>
            <a:pPr>
              <a:spcAft>
                <a:spcPts val="0"/>
              </a:spcAft>
            </a:pPr>
            <a:r>
              <a:rPr lang="en-US" sz="3100" dirty="0" smtClean="0"/>
              <a:t>Rename a method</a:t>
            </a:r>
          </a:p>
          <a:p>
            <a:pPr>
              <a:spcAft>
                <a:spcPts val="0"/>
              </a:spcAft>
            </a:pPr>
            <a:r>
              <a:rPr lang="en-US" sz="3100" dirty="0" smtClean="0"/>
              <a:t>Convert a long routine to a class</a:t>
            </a:r>
          </a:p>
          <a:p>
            <a:pPr>
              <a:spcAft>
                <a:spcPts val="0"/>
              </a:spcAft>
            </a:pPr>
            <a:r>
              <a:rPr lang="en-US" sz="3100" dirty="0" smtClean="0"/>
              <a:t>Add / remove parameter</a:t>
            </a:r>
          </a:p>
          <a:p>
            <a:pPr>
              <a:spcAft>
                <a:spcPts val="0"/>
              </a:spcAft>
            </a:pPr>
            <a:r>
              <a:rPr lang="en-US" sz="3100" dirty="0"/>
              <a:t>Combine similar methods </a:t>
            </a:r>
            <a:r>
              <a:rPr lang="en-US" sz="3100" dirty="0" smtClean="0"/>
              <a:t>by parameterizing them</a:t>
            </a:r>
          </a:p>
          <a:p>
            <a:pPr>
              <a:spcAft>
                <a:spcPts val="0"/>
              </a:spcAft>
            </a:pPr>
            <a:r>
              <a:rPr lang="en-US" sz="3100" dirty="0" smtClean="0"/>
              <a:t>Substitute a complex algorithm with simpler</a:t>
            </a:r>
            <a:endParaRPr lang="en-US" sz="3100" dirty="0"/>
          </a:p>
          <a:p>
            <a:pPr>
              <a:spcAft>
                <a:spcPts val="0"/>
              </a:spcAft>
            </a:pPr>
            <a:r>
              <a:rPr lang="en-US" sz="3100" dirty="0"/>
              <a:t>Separate methods whose behavior depends on parameters passed </a:t>
            </a:r>
            <a:r>
              <a:rPr lang="en-US" sz="3100" dirty="0" smtClean="0"/>
              <a:t>in (create new ones)</a:t>
            </a:r>
            <a:endParaRPr lang="en-US" sz="3100" dirty="0"/>
          </a:p>
          <a:p>
            <a:pPr>
              <a:spcAft>
                <a:spcPts val="0"/>
              </a:spcAft>
            </a:pPr>
            <a:r>
              <a:rPr lang="en-US" sz="3100" dirty="0"/>
              <a:t>Pass a whole object rather than specific fields</a:t>
            </a:r>
          </a:p>
          <a:p>
            <a:pPr>
              <a:spcAft>
                <a:spcPts val="0"/>
              </a:spcAft>
            </a:pPr>
            <a:r>
              <a:rPr lang="en-US" sz="3100" dirty="0"/>
              <a:t>Encapsulate </a:t>
            </a:r>
            <a:r>
              <a:rPr lang="en-US" sz="3100" dirty="0" smtClean="0"/>
              <a:t>downcast / return interface types</a:t>
            </a:r>
            <a:endParaRPr lang="en-US" sz="31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Method-Level Refactoring</a:t>
            </a:r>
            <a:endParaRPr lang="bg-BG" dirty="0"/>
          </a:p>
        </p:txBody>
      </p:sp>
      <p:pic>
        <p:nvPicPr>
          <p:cNvPr id="7170" name="Picture 2" descr="http://www.phenomenex.com/Content/Images/big_spe_icon.png"/>
          <p:cNvPicPr>
            <a:picLocks noChangeAspect="1" noChangeArrowheads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1948" y="1447800"/>
            <a:ext cx="2437763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5940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 smtClean="0"/>
              <a:t>Change a structure to class and vice </a:t>
            </a:r>
            <a:r>
              <a:rPr lang="en-US" dirty="0" smtClean="0"/>
              <a:t>versa</a:t>
            </a:r>
            <a:endParaRPr lang="en-US" dirty="0" smtClean="0"/>
          </a:p>
          <a:p>
            <a:pPr>
              <a:lnSpc>
                <a:spcPct val="110000"/>
              </a:lnSpc>
            </a:pPr>
            <a:r>
              <a:rPr lang="en-US" dirty="0" smtClean="0"/>
              <a:t>Pull members up / push members down the hierarchy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Extract specialized code into a subclass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Combine similar code into a superclass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Collapse hierarchy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Replace inheritance with delegation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Replace delegation with inheritance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Class-Level Refactoring</a:t>
            </a:r>
            <a:endParaRPr lang="bg-B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6059" y="3505200"/>
            <a:ext cx="3580705" cy="250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542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Aft>
                <a:spcPts val="300"/>
              </a:spcAft>
            </a:pPr>
            <a:r>
              <a:rPr lang="en-US" sz="3200" dirty="0" smtClean="0"/>
              <a:t>Extract interface(s) / keep </a:t>
            </a:r>
            <a:r>
              <a:rPr lang="en-US" sz="3200" dirty="0"/>
              <a:t>i</a:t>
            </a:r>
            <a:r>
              <a:rPr lang="en-US" sz="3200" dirty="0" smtClean="0"/>
              <a:t>nterface segregation</a:t>
            </a:r>
          </a:p>
          <a:p>
            <a:pPr>
              <a:spcAft>
                <a:spcPts val="300"/>
              </a:spcAft>
            </a:pPr>
            <a:r>
              <a:rPr lang="en-US" sz="3200" dirty="0" smtClean="0"/>
              <a:t>Move a method to another class</a:t>
            </a:r>
          </a:p>
          <a:p>
            <a:pPr>
              <a:spcAft>
                <a:spcPts val="300"/>
              </a:spcAft>
            </a:pPr>
            <a:r>
              <a:rPr lang="en-US" sz="3200" dirty="0" smtClean="0"/>
              <a:t>Split a class / merge classes / delete a class</a:t>
            </a:r>
          </a:p>
          <a:p>
            <a:pPr>
              <a:spcAft>
                <a:spcPts val="300"/>
              </a:spcAft>
            </a:pPr>
            <a:r>
              <a:rPr lang="en-US" sz="3200" dirty="0" smtClean="0"/>
              <a:t>Hide a delegating class</a:t>
            </a:r>
          </a:p>
          <a:p>
            <a:pPr lvl="1">
              <a:spcAft>
                <a:spcPts val="300"/>
              </a:spcAft>
            </a:pP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3000" dirty="0" smtClean="0"/>
              <a:t> calls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-US" sz="3000" dirty="0" smtClean="0"/>
              <a:t> and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n-US" sz="3000" dirty="0" smtClean="0"/>
              <a:t> when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3000" dirty="0" smtClean="0"/>
              <a:t> should call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-US" sz="3000" dirty="0" smtClean="0"/>
              <a:t> and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-US" sz="3000" dirty="0" smtClean="0"/>
              <a:t> call </a:t>
            </a:r>
            <a:r>
              <a:rPr lang="en-US" sz="30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</a:p>
          <a:p>
            <a:pPr>
              <a:spcAft>
                <a:spcPts val="300"/>
              </a:spcAft>
            </a:pPr>
            <a:r>
              <a:rPr lang="en-US" sz="3200" dirty="0"/>
              <a:t>Remove the man in the middle</a:t>
            </a:r>
          </a:p>
          <a:p>
            <a:pPr>
              <a:spcAft>
                <a:spcPts val="300"/>
              </a:spcAft>
            </a:pPr>
            <a:r>
              <a:rPr lang="en-US" sz="3200" dirty="0" smtClean="0"/>
              <a:t>Introduce (use) an extension class</a:t>
            </a:r>
          </a:p>
          <a:p>
            <a:pPr lvl="1">
              <a:spcAft>
                <a:spcPts val="300"/>
              </a:spcAft>
            </a:pPr>
            <a:r>
              <a:rPr lang="en-US" sz="3000" dirty="0"/>
              <a:t>W</a:t>
            </a:r>
            <a:r>
              <a:rPr lang="en-US" sz="3000" dirty="0" smtClean="0"/>
              <a:t>hen you have no access to the original class</a:t>
            </a:r>
          </a:p>
          <a:p>
            <a:pPr lvl="1">
              <a:spcAft>
                <a:spcPts val="300"/>
              </a:spcAft>
            </a:pPr>
            <a:r>
              <a:rPr lang="en-US" sz="3000" dirty="0" smtClean="0"/>
              <a:t>Alternatively use the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Decorator</a:t>
            </a:r>
            <a:r>
              <a:rPr lang="en-US" sz="3000" dirty="0" smtClean="0"/>
              <a:t> </a:t>
            </a:r>
            <a:r>
              <a:rPr lang="en-US" sz="3000" dirty="0" smtClean="0"/>
              <a:t>pattern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Interface Refactorings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122813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Aft>
                <a:spcPts val="0"/>
              </a:spcAft>
            </a:pPr>
            <a:r>
              <a:rPr lang="en-US" dirty="0"/>
              <a:t>Encapsulate an exposed member </a:t>
            </a:r>
            <a:r>
              <a:rPr lang="en-US" dirty="0" smtClean="0"/>
              <a:t>variable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Always </a:t>
            </a:r>
            <a:r>
              <a:rPr lang="en-US" dirty="0" smtClean="0"/>
              <a:t>use </a:t>
            </a:r>
            <a:r>
              <a:rPr lang="en-US" dirty="0" smtClean="0"/>
              <a:t>properties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Define </a:t>
            </a:r>
            <a:r>
              <a:rPr lang="en-US" dirty="0" smtClean="0"/>
              <a:t>proper access to getters and setters</a:t>
            </a:r>
          </a:p>
          <a:p>
            <a:pPr lvl="2">
              <a:spcAft>
                <a:spcPts val="0"/>
              </a:spcAft>
            </a:pPr>
            <a:r>
              <a:rPr lang="en-US" dirty="0" smtClean="0"/>
              <a:t>Remove setters to read-only data</a:t>
            </a:r>
          </a:p>
          <a:p>
            <a:pPr>
              <a:spcAft>
                <a:spcPts val="0"/>
              </a:spcAft>
            </a:pPr>
            <a:r>
              <a:rPr lang="en-US" dirty="0" smtClean="0"/>
              <a:t>Hide data and routines that are not intended to be used outside of the class / hierarchy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private -&gt; protected -&gt; internal -&gt; public</a:t>
            </a:r>
            <a:endParaRPr lang="en-US" dirty="0"/>
          </a:p>
          <a:p>
            <a:pPr>
              <a:spcAft>
                <a:spcPts val="0"/>
              </a:spcAft>
            </a:pPr>
            <a:r>
              <a:rPr lang="en-US" dirty="0" smtClean="0"/>
              <a:t>Use strategy to avoid big class hierarchies</a:t>
            </a:r>
          </a:p>
          <a:p>
            <a:pPr>
              <a:spcAft>
                <a:spcPts val="0"/>
              </a:spcAft>
            </a:pPr>
            <a:r>
              <a:rPr lang="en-US" dirty="0" smtClean="0"/>
              <a:t>Apply other design patterns to solve common class and class hierarchy problems </a:t>
            </a:r>
            <a:r>
              <a:rPr lang="en-US" dirty="0" smtClean="0"/>
              <a:t>(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Façade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Adapter</a:t>
            </a:r>
            <a:r>
              <a:rPr lang="en-US" dirty="0" smtClean="0"/>
              <a:t>, etc.)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Interface </a:t>
            </a:r>
            <a:r>
              <a:rPr lang="en-US" dirty="0" smtClean="0"/>
              <a:t>Refactoring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482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What is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refactoring </a:t>
            </a:r>
            <a:r>
              <a:rPr lang="en-US" dirty="0" smtClean="0"/>
              <a:t>of the source code?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Improving the design and quality of existing source code without changing its behavior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Step by step process that turns the bad code into good code (if possible)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Why </a:t>
            </a:r>
            <a:r>
              <a:rPr lang="en-US" dirty="0" smtClean="0"/>
              <a:t>we need refactoring?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Code constantly changes and its quality constantly degrades (unless refactored)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Requirements often change and code needs to be changed to follow them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Refactoring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131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Move class (set of classes) to another namespace / assembly</a:t>
            </a:r>
          </a:p>
          <a:p>
            <a:r>
              <a:rPr lang="en-US" sz="3600" dirty="0" smtClean="0"/>
              <a:t>Provide a factory method instead of a simple constructor / use fluent API</a:t>
            </a:r>
          </a:p>
          <a:p>
            <a:r>
              <a:rPr lang="en-US" sz="3600" dirty="0" smtClean="0"/>
              <a:t>Replace error codes with exceptions</a:t>
            </a:r>
          </a:p>
          <a:p>
            <a:r>
              <a:rPr lang="en-US" sz="3600" dirty="0" smtClean="0"/>
              <a:t>Extract strings to resource files</a:t>
            </a:r>
          </a:p>
          <a:p>
            <a:r>
              <a:rPr lang="en-US" sz="3600" dirty="0" smtClean="0"/>
              <a:t>Use dependency injection</a:t>
            </a:r>
          </a:p>
          <a:p>
            <a:r>
              <a:rPr lang="en-US" sz="3600" dirty="0" smtClean="0"/>
              <a:t>Apply architecture patterns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System-Level </a:t>
            </a:r>
            <a:r>
              <a:rPr lang="en-US" dirty="0" smtClean="0"/>
              <a:t>Refactoring</a:t>
            </a:r>
            <a:endParaRPr lang="bg-BG" dirty="0"/>
          </a:p>
        </p:txBody>
      </p:sp>
      <p:pic>
        <p:nvPicPr>
          <p:cNvPr id="8194" name="Picture 2" descr="http://www.webopedia.com/FIG/OPER-SYS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7012" y="3048000"/>
            <a:ext cx="3545244" cy="3009750"/>
          </a:xfrm>
          <a:prstGeom prst="rect">
            <a:avLst/>
          </a:prstGeom>
          <a:noFill/>
          <a:effectLst>
            <a:glow rad="63500">
              <a:schemeClr val="accent5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7656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485902"/>
            <a:ext cx="10820400" cy="1457698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Refactoring: Improving </a:t>
            </a:r>
            <a:r>
              <a:rPr lang="en-US" smtClean="0"/>
              <a:t>the Quality</a:t>
            </a:r>
            <a:br>
              <a:rPr lang="en-US" smtClean="0"/>
            </a:br>
            <a:r>
              <a:rPr lang="en-US" smtClean="0"/>
              <a:t>of </a:t>
            </a:r>
            <a:r>
              <a:rPr lang="en-US" dirty="0" smtClean="0"/>
              <a:t>Existing Code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910366"/>
            <a:ext cx="8938472" cy="719034"/>
          </a:xfrm>
        </p:spPr>
        <p:txBody>
          <a:bodyPr/>
          <a:lstStyle/>
          <a:p>
            <a:r>
              <a:rPr lang="en-US" dirty="0" smtClean="0"/>
              <a:t>Exercises in Class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7157" y="685800"/>
            <a:ext cx="3524026" cy="36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1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990600"/>
            <a:ext cx="11804821" cy="5638799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Refactoring</a:t>
            </a:r>
          </a:p>
          <a:p>
            <a:pPr marL="819096" lvl="1" indent="-514350"/>
            <a:r>
              <a:rPr lang="en-US" sz="3000" dirty="0" smtClean="0"/>
              <a:t>Data-level</a:t>
            </a:r>
          </a:p>
          <a:p>
            <a:pPr marL="819096" lvl="1" indent="-514350"/>
            <a:r>
              <a:rPr lang="en-US" sz="3000" dirty="0" smtClean="0"/>
              <a:t>Statement-level</a:t>
            </a:r>
          </a:p>
          <a:p>
            <a:pPr marL="819096" lvl="1" indent="-514350"/>
            <a:r>
              <a:rPr lang="en-US" sz="3000" dirty="0" smtClean="0"/>
              <a:t>Method-level</a:t>
            </a:r>
            <a:endParaRPr lang="en-US" sz="3000" dirty="0"/>
          </a:p>
          <a:p>
            <a:pPr marL="819096" lvl="1" indent="-514350"/>
            <a:r>
              <a:rPr lang="en-US" sz="3000" dirty="0" smtClean="0"/>
              <a:t>Class-level</a:t>
            </a:r>
          </a:p>
          <a:p>
            <a:pPr marL="819096" lvl="1" indent="-514350"/>
            <a:r>
              <a:rPr lang="en-US" sz="3000" dirty="0" smtClean="0"/>
              <a:t>System-level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Refactoring Patterns</a:t>
            </a:r>
          </a:p>
          <a:p>
            <a:pPr marL="514350" indent="-514350"/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1587" y="1143000"/>
            <a:ext cx="3594991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3063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</a:t>
            </a:r>
            <a:r>
              <a:rPr lang="en-US" dirty="0" smtClean="0">
                <a:hlinkClick r:id="rId3"/>
              </a:rPr>
              <a:t>://softuni.org/courses/high-quality-code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88815" y="117000"/>
            <a:ext cx="9531686" cy="1008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Refactoring: Improving the Quality </a:t>
            </a:r>
            <a:br>
              <a:rPr lang="en-US" dirty="0" smtClean="0"/>
            </a:br>
            <a:r>
              <a:rPr lang="en-US" dirty="0" smtClean="0"/>
              <a:t>of Existin</a:t>
            </a:r>
            <a:r>
              <a:rPr lang="en-US" dirty="0" smtClean="0"/>
              <a:t>g Code</a:t>
            </a:r>
            <a:endParaRPr lang="en-US" dirty="0"/>
          </a:p>
        </p:txBody>
      </p:sp>
      <p:pic>
        <p:nvPicPr>
          <p:cNvPr id="4" name="Picture 3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297" y="1371600"/>
            <a:ext cx="2203729" cy="784654"/>
          </a:xfrm>
          <a:prstGeom prst="roundRect">
            <a:avLst>
              <a:gd name="adj" fmla="val 3159"/>
            </a:avLst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hlinkClick r:id="rId6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1371600"/>
            <a:ext cx="1710402" cy="784860"/>
          </a:xfrm>
          <a:prstGeom prst="roundRect">
            <a:avLst>
              <a:gd name="adj" fmla="val 3159"/>
            </a:avLst>
          </a:prstGeom>
        </p:spPr>
      </p:pic>
      <p:pic>
        <p:nvPicPr>
          <p:cNvPr id="6" name="Picture 5">
            <a:hlinkClick r:id="rId8"/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052" y="1371600"/>
            <a:ext cx="2372207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10"/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9561" y="1371600"/>
            <a:ext cx="1991815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12"/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0064" y="1371600"/>
            <a:ext cx="2043459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4"/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938" y="5463746"/>
            <a:ext cx="3096656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0" name="Picture 9">
            <a:hlinkClick r:id="rId16"/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5011" y="5570496"/>
            <a:ext cx="2947601" cy="568632"/>
          </a:xfrm>
          <a:prstGeom prst="roundRect">
            <a:avLst>
              <a:gd name="adj" fmla="val 3159"/>
            </a:avLst>
          </a:prstGeom>
        </p:spPr>
      </p:pic>
      <p:pic>
        <p:nvPicPr>
          <p:cNvPr id="11" name="Picture 10">
            <a:hlinkClick r:id="rId18"/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535" y="5463746"/>
            <a:ext cx="1451877" cy="784654"/>
          </a:xfrm>
          <a:prstGeom prst="roundRect">
            <a:avLst>
              <a:gd name="adj" fmla="val 2953"/>
            </a:avLst>
          </a:prstGeom>
        </p:spPr>
      </p:pic>
      <p:pic>
        <p:nvPicPr>
          <p:cNvPr id="12" name="Picture 11">
            <a:hlinkClick r:id="rId20"/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9214" y="5461225"/>
            <a:ext cx="2551399" cy="787175"/>
          </a:xfrm>
          <a:prstGeom prst="roundRect">
            <a:avLst>
              <a:gd name="adj" fmla="val 2953"/>
            </a:avLst>
          </a:prstGeom>
        </p:spPr>
      </p:pic>
    </p:spTree>
    <p:extLst>
      <p:ext uri="{BB962C8B-B14F-4D97-AF65-F5344CB8AC3E}">
        <p14:creationId xmlns:p14="http://schemas.microsoft.com/office/powerpoint/2010/main" val="3537296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44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5"/>
              </a:rPr>
              <a:t>Fundamentals of Computer Programming with C#</a:t>
            </a:r>
            <a:r>
              <a:rPr lang="en-US" sz="2000" dirty="0"/>
              <a:t>" </a:t>
            </a:r>
            <a:r>
              <a:rPr lang="en-US" sz="2000" dirty="0" smtClean="0"/>
              <a:t>book by Svetlin Nakov &amp; Co. under </a:t>
            </a:r>
            <a:r>
              <a:rPr lang="en-US" sz="2000" dirty="0" smtClean="0">
                <a:hlinkClick r:id="rId6"/>
              </a:rPr>
              <a:t>CC-BY-SA</a:t>
            </a:r>
            <a:r>
              <a:rPr lang="en-US" sz="2000" dirty="0" smtClean="0"/>
              <a:t> license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7"/>
              </a:rPr>
              <a:t>C# Part I</a:t>
            </a:r>
            <a:r>
              <a:rPr lang="en-US" sz="2000" dirty="0" smtClean="0"/>
              <a:t>" course by </a:t>
            </a:r>
            <a:r>
              <a:rPr lang="en-US" sz="2000" noProof="1" smtClean="0"/>
              <a:t>Telerik Academy</a:t>
            </a:r>
            <a:r>
              <a:rPr lang="en-US" sz="2000" dirty="0" smtClean="0"/>
              <a:t> under </a:t>
            </a:r>
            <a:r>
              <a:rPr lang="en-US" sz="2000" dirty="0" smtClean="0">
                <a:hlinkClick r:id="rId8"/>
              </a:rPr>
              <a:t>CC-BY-NC-SA</a:t>
            </a:r>
            <a:r>
              <a:rPr lang="en-US" sz="2000" dirty="0" smtClean="0"/>
              <a:t> license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4678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 title="Software University">
            <a:hlinkClick r:id="rId4" tooltip="Software University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ttp://www.youtube.com/SoftwareUniversity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550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Aft>
                <a:spcPts val="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Bad smells in the code </a:t>
            </a:r>
            <a:r>
              <a:rPr lang="en-US" dirty="0" smtClean="0"/>
              <a:t>indicate need of refactoring</a:t>
            </a:r>
          </a:p>
          <a:p>
            <a:pPr>
              <a:spcAft>
                <a:spcPts val="0"/>
              </a:spcAft>
            </a:pPr>
            <a:r>
              <a:rPr lang="en-US" dirty="0" smtClean="0"/>
              <a:t>Refactor: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To make </a:t>
            </a:r>
            <a:r>
              <a:rPr lang="en-US" dirty="0"/>
              <a:t>adding a new function </a:t>
            </a:r>
            <a:r>
              <a:rPr lang="en-US" dirty="0" smtClean="0"/>
              <a:t>easier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As part of the process of fixing bugs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When reviewing someone else's code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Have technical debt (or any problematic code)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When doing test-driven development</a:t>
            </a:r>
          </a:p>
          <a:p>
            <a:pPr>
              <a:spcAft>
                <a:spcPts val="0"/>
              </a:spcAft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Unit tests </a:t>
            </a:r>
            <a:r>
              <a:rPr lang="en-US" dirty="0" smtClean="0"/>
              <a:t>guarantee that refactoring does not change the behavior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If there are no unit tests, write them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to Refactor?</a:t>
            </a:r>
            <a:endParaRPr lang="en-US" dirty="0"/>
          </a:p>
        </p:txBody>
      </p:sp>
      <p:pic>
        <p:nvPicPr>
          <p:cNvPr id="2050" name="Picture 2" descr="http://welovemike.tv/content/graphic/smel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142412" y="2261901"/>
            <a:ext cx="2133600" cy="1597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8140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Keep it simple (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KISS </a:t>
            </a:r>
            <a:r>
              <a:rPr lang="en-US" dirty="0" smtClean="0"/>
              <a:t>principle)</a:t>
            </a:r>
          </a:p>
          <a:p>
            <a:r>
              <a:rPr lang="en-US" dirty="0" smtClean="0"/>
              <a:t>Avoid duplication (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DRY </a:t>
            </a:r>
            <a:r>
              <a:rPr lang="en-US" dirty="0" smtClean="0"/>
              <a:t>principle)</a:t>
            </a:r>
          </a:p>
          <a:p>
            <a:r>
              <a:rPr lang="en-US" dirty="0" smtClean="0"/>
              <a:t>Make it expressive (self-documenting, comments, etc.)</a:t>
            </a:r>
          </a:p>
          <a:p>
            <a:r>
              <a:rPr lang="en-US" dirty="0" smtClean="0"/>
              <a:t>Reduce overall </a:t>
            </a:r>
            <a:r>
              <a:rPr lang="en-US" dirty="0"/>
              <a:t>code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KISS </a:t>
            </a:r>
            <a:r>
              <a:rPr lang="en-US" dirty="0"/>
              <a:t>principle)</a:t>
            </a:r>
            <a:endParaRPr lang="en-US" dirty="0" smtClean="0"/>
          </a:p>
          <a:p>
            <a:r>
              <a:rPr lang="en-US" dirty="0" smtClean="0"/>
              <a:t>Separate concerns (decoupling)</a:t>
            </a:r>
          </a:p>
          <a:p>
            <a:r>
              <a:rPr lang="en-US" dirty="0" smtClean="0"/>
              <a:t>Appropriate level of abstraction (work through abstractions)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Boy scout rule</a:t>
            </a:r>
          </a:p>
          <a:p>
            <a:pPr lvl="1"/>
            <a:r>
              <a:rPr lang="en-US" dirty="0" smtClean="0"/>
              <a:t>Leave your code better than you found it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Refactoring: </a:t>
            </a:r>
            <a:r>
              <a:rPr lang="en-US" dirty="0" smtClean="0"/>
              <a:t>Main Principles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991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514350" indent="-5143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dirty="0" smtClean="0"/>
              <a:t>Save the code you start with</a:t>
            </a:r>
          </a:p>
          <a:p>
            <a:pPr marL="715963" lvl="1" indent="-338138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Check-in or backup the current code</a:t>
            </a:r>
          </a:p>
          <a:p>
            <a:pPr marL="514350" indent="-5143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dirty="0" smtClean="0"/>
              <a:t>Prepare tests to assure the behavior after the code is refactored</a:t>
            </a:r>
          </a:p>
          <a:p>
            <a:pPr lvl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Unit tests / characterization tests</a:t>
            </a:r>
          </a:p>
          <a:p>
            <a:pPr marL="514350" indent="-5143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dirty="0" smtClean="0"/>
              <a:t>Do </a:t>
            </a:r>
            <a:r>
              <a:rPr lang="en-US" dirty="0"/>
              <a:t>r</a:t>
            </a:r>
            <a:r>
              <a:rPr lang="en-US" dirty="0" smtClean="0"/>
              <a:t>efactoring one at a time</a:t>
            </a:r>
          </a:p>
          <a:p>
            <a:pPr lvl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Keep refactoring small</a:t>
            </a:r>
          </a:p>
          <a:p>
            <a:pPr lvl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Don't </a:t>
            </a:r>
            <a:r>
              <a:rPr lang="en-US" dirty="0"/>
              <a:t>underestimate small </a:t>
            </a:r>
            <a:r>
              <a:rPr lang="en-US" dirty="0" smtClean="0"/>
              <a:t>changes</a:t>
            </a:r>
          </a:p>
          <a:p>
            <a:pPr marL="514350" indent="-5143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dirty="0" smtClean="0"/>
              <a:t>Run the tests and they should pass / else revert</a:t>
            </a:r>
          </a:p>
          <a:p>
            <a:pPr marL="514350" indent="-5143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dirty="0" smtClean="0"/>
              <a:t>Check-in (</a:t>
            </a:r>
            <a:r>
              <a:rPr lang="en-US" dirty="0" smtClean="0"/>
              <a:t>into </a:t>
            </a:r>
            <a:r>
              <a:rPr lang="en-US" dirty="0" smtClean="0"/>
              <a:t>the source control system)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Refactoring: The Typical Process</a:t>
            </a:r>
            <a:endParaRPr lang="en-US" dirty="0"/>
          </a:p>
        </p:txBody>
      </p:sp>
      <p:pic>
        <p:nvPicPr>
          <p:cNvPr id="2050" name="Picture 2" descr="https://cdn4.iconfinder.com/data/icons/SOPHISTIQUE/web_design/png/400/our_process_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2813" y="3276600"/>
            <a:ext cx="3033600" cy="30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061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Keep refactoring </a:t>
            </a:r>
            <a:r>
              <a:rPr lang="en-US" dirty="0"/>
              <a:t>s</a:t>
            </a:r>
            <a:r>
              <a:rPr lang="en-US" dirty="0" smtClean="0"/>
              <a:t>mall</a:t>
            </a:r>
          </a:p>
          <a:p>
            <a:r>
              <a:rPr lang="en-US" dirty="0" smtClean="0"/>
              <a:t>One at a time</a:t>
            </a:r>
          </a:p>
          <a:p>
            <a:r>
              <a:rPr lang="en-US" dirty="0" smtClean="0"/>
              <a:t>Make a checklist</a:t>
            </a:r>
          </a:p>
          <a:p>
            <a:r>
              <a:rPr lang="en-US" dirty="0" smtClean="0"/>
              <a:t>Make a "later" / TODO list</a:t>
            </a:r>
          </a:p>
          <a:p>
            <a:r>
              <a:rPr lang="en-US" dirty="0" smtClean="0"/>
              <a:t>Check-in / commit frequently</a:t>
            </a:r>
          </a:p>
          <a:p>
            <a:r>
              <a:rPr lang="en-US" dirty="0" smtClean="0"/>
              <a:t>Add tests cases</a:t>
            </a:r>
          </a:p>
          <a:p>
            <a:r>
              <a:rPr lang="en-US" dirty="0" smtClean="0"/>
              <a:t>Review the results</a:t>
            </a:r>
          </a:p>
          <a:p>
            <a:pPr lvl="1"/>
            <a:r>
              <a:rPr lang="en-US" dirty="0" smtClean="0"/>
              <a:t>Pair programming</a:t>
            </a:r>
          </a:p>
          <a:p>
            <a:r>
              <a:rPr lang="en-US" dirty="0" smtClean="0"/>
              <a:t>Use tools (Visual Studio + add-ins / Eclipse + plugins / others)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Refactoring Tips</a:t>
            </a:r>
            <a:endParaRPr lang="en-US" dirty="0"/>
          </a:p>
        </p:txBody>
      </p:sp>
      <p:pic>
        <p:nvPicPr>
          <p:cNvPr id="3074" name="Picture 2" descr="http://www.iconsdb.com/icons/preview/orange/seo-tips-xx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2612" y="1600200"/>
            <a:ext cx="327660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4673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834376"/>
            <a:ext cx="8938472" cy="820600"/>
          </a:xfrm>
        </p:spPr>
        <p:txBody>
          <a:bodyPr/>
          <a:lstStyle/>
          <a:p>
            <a:r>
              <a:rPr lang="en-US" dirty="0" smtClean="0"/>
              <a:t>Code Refactoring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712544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7" name="Picture 2" descr="http://neworganizing.com/media/contentimages/20130719_customize_google_form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8684" y="1371600"/>
            <a:ext cx="3253528" cy="3253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3132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2328</Words>
  <Application>Microsoft Office PowerPoint</Application>
  <PresentationFormat>Custom</PresentationFormat>
  <Paragraphs>394</Paragraphs>
  <Slides>45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1" baseType="lpstr">
      <vt:lpstr>Arial</vt:lpstr>
      <vt:lpstr>Calibri</vt:lpstr>
      <vt:lpstr>Consolas</vt:lpstr>
      <vt:lpstr>Wingdings</vt:lpstr>
      <vt:lpstr>Wingdings 2</vt:lpstr>
      <vt:lpstr>SoftUni 16x9</vt:lpstr>
      <vt:lpstr>Refactoring: Improving the Quality of Existing Code</vt:lpstr>
      <vt:lpstr>Table of Contents</vt:lpstr>
      <vt:lpstr>What is Refactoring?</vt:lpstr>
      <vt:lpstr>Code Refactoring</vt:lpstr>
      <vt:lpstr>When to Refactor?</vt:lpstr>
      <vt:lpstr>Refactoring: Main Principles</vt:lpstr>
      <vt:lpstr>Refactoring: The Typical Process</vt:lpstr>
      <vt:lpstr>Refactoring Tips</vt:lpstr>
      <vt:lpstr>Code Refactoring</vt:lpstr>
      <vt:lpstr>Code Smells</vt:lpstr>
      <vt:lpstr>Code Smells</vt:lpstr>
      <vt:lpstr>Code Smells: The Bloaters</vt:lpstr>
      <vt:lpstr>Code Smells: The Bloaters (2)</vt:lpstr>
      <vt:lpstr>Code Smells: The Bloaters (3)</vt:lpstr>
      <vt:lpstr>Code Smells: The Obfuscators</vt:lpstr>
      <vt:lpstr>Code Smells: The Obfuscators (2)</vt:lpstr>
      <vt:lpstr>Code Smells: OO Abusers</vt:lpstr>
      <vt:lpstr>Code Smells: Change Preventers</vt:lpstr>
      <vt:lpstr>Code Smells: Change Preventers (2)</vt:lpstr>
      <vt:lpstr>Code Smells: Dispensables</vt:lpstr>
      <vt:lpstr>Code Smells: Dispensables (2)</vt:lpstr>
      <vt:lpstr>Code Smells: The Couplers</vt:lpstr>
      <vt:lpstr>Code Smells: The Couplers (2)</vt:lpstr>
      <vt:lpstr>Code Smells: The Couplers (3)</vt:lpstr>
      <vt:lpstr>Code Smells: The Couplers (4)</vt:lpstr>
      <vt:lpstr>Refactoring Patterns</vt:lpstr>
      <vt:lpstr>Rafactoring Patterns</vt:lpstr>
      <vt:lpstr>Refactoring Patterns (2)</vt:lpstr>
      <vt:lpstr>Rafactoring Patterns (3)</vt:lpstr>
      <vt:lpstr>Rafactoring Patterns (4)</vt:lpstr>
      <vt:lpstr>Rafactoring Patterns (5)</vt:lpstr>
      <vt:lpstr>Refactoring Levels</vt:lpstr>
      <vt:lpstr>Data-Level Refactoring </vt:lpstr>
      <vt:lpstr>Data-Level Refactoring (2)</vt:lpstr>
      <vt:lpstr>Statement-Level Refactoring </vt:lpstr>
      <vt:lpstr>Method-Level Refactoring</vt:lpstr>
      <vt:lpstr>Class-Level Refactoring</vt:lpstr>
      <vt:lpstr>Class Interface Refactorings</vt:lpstr>
      <vt:lpstr>Class Interface Refactoring (2)</vt:lpstr>
      <vt:lpstr>System-Level Refactoring</vt:lpstr>
      <vt:lpstr>Refactoring: Improving the Quality of Existing Code</vt:lpstr>
      <vt:lpstr>Summary</vt:lpstr>
      <vt:lpstr>Refactoring: Improving the Quality  of Existing Code</vt:lpstr>
      <vt:lpstr>License</vt:lpstr>
      <vt:lpstr>Free Trainings @ Software University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 Refactoring</dc:title>
  <dc:subject>C# Basics Course</dc:subject>
  <dc:creator/>
  <cp:keywords>refactoring, quality code, programming, course, SoftUni, Software University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2015-07-27T13:17:09Z</dcterms:modified>
  <cp:category>programming, quality code, software engineering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